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theme/theme11.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5.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6.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7.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8.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2.xml" ContentType="application/vnd.openxmlformats-officedocument.themeOverride+xml"/>
  <Override PartName="/ppt/notesSlides/notesSlide32.xml" ContentType="application/vnd.openxmlformats-officedocument.presentationml.notesSlide+xml"/>
  <Override PartName="/ppt/theme/themeOverride3.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675" r:id="rId3"/>
    <p:sldMasterId id="2147483729" r:id="rId4"/>
    <p:sldMasterId id="2147483812" r:id="rId5"/>
    <p:sldMasterId id="2147483974" r:id="rId6"/>
    <p:sldMasterId id="2147484048" r:id="rId7"/>
    <p:sldMasterId id="2147484282" r:id="rId8"/>
    <p:sldMasterId id="2147484306" r:id="rId9"/>
    <p:sldMasterId id="2147484309" r:id="rId10"/>
    <p:sldMasterId id="2147484321" r:id="rId11"/>
    <p:sldMasterId id="2147484697" r:id="rId12"/>
    <p:sldMasterId id="2147484786" r:id="rId13"/>
    <p:sldMasterId id="2147485760" r:id="rId14"/>
    <p:sldMasterId id="2147485772" r:id="rId15"/>
    <p:sldMasterId id="2147485845" r:id="rId16"/>
    <p:sldMasterId id="2147485857" r:id="rId17"/>
    <p:sldMasterId id="2147485894" r:id="rId18"/>
    <p:sldMasterId id="2147485906" r:id="rId19"/>
  </p:sldMasterIdLst>
  <p:notesMasterIdLst>
    <p:notesMasterId r:id="rId119"/>
  </p:notesMasterIdLst>
  <p:sldIdLst>
    <p:sldId id="1179" r:id="rId20"/>
    <p:sldId id="433" r:id="rId21"/>
    <p:sldId id="1182" r:id="rId22"/>
    <p:sldId id="1185" r:id="rId23"/>
    <p:sldId id="1183" r:id="rId24"/>
    <p:sldId id="1184" r:id="rId25"/>
    <p:sldId id="434" r:id="rId26"/>
    <p:sldId id="1221" r:id="rId27"/>
    <p:sldId id="1202" r:id="rId28"/>
    <p:sldId id="1141" r:id="rId29"/>
    <p:sldId id="391" r:id="rId30"/>
    <p:sldId id="392" r:id="rId31"/>
    <p:sldId id="393" r:id="rId32"/>
    <p:sldId id="300" r:id="rId33"/>
    <p:sldId id="281" r:id="rId34"/>
    <p:sldId id="299" r:id="rId35"/>
    <p:sldId id="259" r:id="rId36"/>
    <p:sldId id="1246" r:id="rId37"/>
    <p:sldId id="1219" r:id="rId38"/>
    <p:sldId id="369" r:id="rId39"/>
    <p:sldId id="1187" r:id="rId40"/>
    <p:sldId id="1223" r:id="rId41"/>
    <p:sldId id="295" r:id="rId42"/>
    <p:sldId id="1209" r:id="rId43"/>
    <p:sldId id="1225" r:id="rId44"/>
    <p:sldId id="284" r:id="rId45"/>
    <p:sldId id="302" r:id="rId46"/>
    <p:sldId id="304" r:id="rId47"/>
    <p:sldId id="1186" r:id="rId48"/>
    <p:sldId id="1222" r:id="rId49"/>
    <p:sldId id="1210" r:id="rId50"/>
    <p:sldId id="1226" r:id="rId51"/>
    <p:sldId id="473" r:id="rId52"/>
    <p:sldId id="370" r:id="rId53"/>
    <p:sldId id="1212" r:id="rId54"/>
    <p:sldId id="360" r:id="rId55"/>
    <p:sldId id="1229" r:id="rId56"/>
    <p:sldId id="430" r:id="rId57"/>
    <p:sldId id="287" r:id="rId58"/>
    <p:sldId id="279" r:id="rId59"/>
    <p:sldId id="280" r:id="rId60"/>
    <p:sldId id="288" r:id="rId61"/>
    <p:sldId id="278" r:id="rId62"/>
    <p:sldId id="1233" r:id="rId63"/>
    <p:sldId id="1228" r:id="rId64"/>
    <p:sldId id="389" r:id="rId65"/>
    <p:sldId id="374" r:id="rId66"/>
    <p:sldId id="277" r:id="rId67"/>
    <p:sldId id="313" r:id="rId68"/>
    <p:sldId id="311" r:id="rId69"/>
    <p:sldId id="312" r:id="rId70"/>
    <p:sldId id="314" r:id="rId71"/>
    <p:sldId id="1218" r:id="rId72"/>
    <p:sldId id="371" r:id="rId73"/>
    <p:sldId id="1193" r:id="rId74"/>
    <p:sldId id="385" r:id="rId75"/>
    <p:sldId id="1235" r:id="rId76"/>
    <p:sldId id="1234" r:id="rId77"/>
    <p:sldId id="1192" r:id="rId78"/>
    <p:sldId id="1232" r:id="rId79"/>
    <p:sldId id="1231" r:id="rId80"/>
    <p:sldId id="1191" r:id="rId81"/>
    <p:sldId id="1217" r:id="rId82"/>
    <p:sldId id="1236" r:id="rId83"/>
    <p:sldId id="1190" r:id="rId84"/>
    <p:sldId id="1224" r:id="rId85"/>
    <p:sldId id="1211" r:id="rId86"/>
    <p:sldId id="1237" r:id="rId87"/>
    <p:sldId id="372" r:id="rId88"/>
    <p:sldId id="1189" r:id="rId89"/>
    <p:sldId id="1230" r:id="rId90"/>
    <p:sldId id="1238" r:id="rId91"/>
    <p:sldId id="386" r:id="rId92"/>
    <p:sldId id="1239" r:id="rId93"/>
    <p:sldId id="1240" r:id="rId94"/>
    <p:sldId id="1188" r:id="rId95"/>
    <p:sldId id="1213" r:id="rId96"/>
    <p:sldId id="373" r:id="rId97"/>
    <p:sldId id="428" r:id="rId98"/>
    <p:sldId id="1241" r:id="rId99"/>
    <p:sldId id="1177" r:id="rId100"/>
    <p:sldId id="1142" r:id="rId101"/>
    <p:sldId id="1208" r:id="rId102"/>
    <p:sldId id="1214" r:id="rId103"/>
    <p:sldId id="1207" r:id="rId104"/>
    <p:sldId id="308" r:id="rId105"/>
    <p:sldId id="1206" r:id="rId106"/>
    <p:sldId id="1215" r:id="rId107"/>
    <p:sldId id="368" r:id="rId108"/>
    <p:sldId id="1205" r:id="rId109"/>
    <p:sldId id="1244" r:id="rId110"/>
    <p:sldId id="1181" r:id="rId111"/>
    <p:sldId id="289" r:id="rId112"/>
    <p:sldId id="1245" r:id="rId113"/>
    <p:sldId id="1220" r:id="rId114"/>
    <p:sldId id="431" r:id="rId115"/>
    <p:sldId id="274" r:id="rId116"/>
    <p:sldId id="449" r:id="rId117"/>
    <p:sldId id="450" r:id="rId11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FEFF429E-FFEE-514E-9445-136ED27E0A8F}">
          <p14:sldIdLst>
            <p14:sldId id="1179"/>
            <p14:sldId id="433"/>
            <p14:sldId id="1182"/>
            <p14:sldId id="1185"/>
            <p14:sldId id="1183"/>
            <p14:sldId id="1184"/>
            <p14:sldId id="434"/>
            <p14:sldId id="1221"/>
            <p14:sldId id="1202"/>
            <p14:sldId id="1141"/>
            <p14:sldId id="391"/>
            <p14:sldId id="392"/>
            <p14:sldId id="393"/>
            <p14:sldId id="300"/>
            <p14:sldId id="281"/>
            <p14:sldId id="299"/>
            <p14:sldId id="259"/>
            <p14:sldId id="1246"/>
            <p14:sldId id="1219"/>
          </p14:sldIdLst>
        </p14:section>
        <p14:section name="Chapters" id="{959DA88E-D6A3-7349-BCC1-ABDEE4D6DFBC}">
          <p14:sldIdLst>
            <p14:sldId id="369"/>
            <p14:sldId id="1187"/>
            <p14:sldId id="1223"/>
            <p14:sldId id="295"/>
            <p14:sldId id="1209"/>
            <p14:sldId id="1225"/>
            <p14:sldId id="284"/>
            <p14:sldId id="302"/>
            <p14:sldId id="304"/>
            <p14:sldId id="1186"/>
            <p14:sldId id="1222"/>
            <p14:sldId id="1210"/>
            <p14:sldId id="1226"/>
            <p14:sldId id="473"/>
            <p14:sldId id="370"/>
            <p14:sldId id="1212"/>
            <p14:sldId id="360"/>
            <p14:sldId id="1229"/>
            <p14:sldId id="430"/>
            <p14:sldId id="287"/>
            <p14:sldId id="279"/>
            <p14:sldId id="280"/>
            <p14:sldId id="288"/>
            <p14:sldId id="278"/>
            <p14:sldId id="1233"/>
            <p14:sldId id="1228"/>
            <p14:sldId id="389"/>
            <p14:sldId id="374"/>
            <p14:sldId id="277"/>
            <p14:sldId id="313"/>
            <p14:sldId id="311"/>
            <p14:sldId id="312"/>
            <p14:sldId id="314"/>
            <p14:sldId id="1218"/>
            <p14:sldId id="371"/>
            <p14:sldId id="1193"/>
            <p14:sldId id="385"/>
            <p14:sldId id="1235"/>
            <p14:sldId id="1234"/>
            <p14:sldId id="1192"/>
            <p14:sldId id="1232"/>
            <p14:sldId id="1231"/>
            <p14:sldId id="1191"/>
            <p14:sldId id="1217"/>
            <p14:sldId id="1236"/>
            <p14:sldId id="1190"/>
            <p14:sldId id="1224"/>
            <p14:sldId id="1211"/>
            <p14:sldId id="1237"/>
            <p14:sldId id="372"/>
            <p14:sldId id="1189"/>
            <p14:sldId id="1230"/>
            <p14:sldId id="1238"/>
            <p14:sldId id="386"/>
            <p14:sldId id="1239"/>
            <p14:sldId id="1240"/>
            <p14:sldId id="1188"/>
            <p14:sldId id="1213"/>
            <p14:sldId id="373"/>
            <p14:sldId id="428"/>
            <p14:sldId id="1241"/>
            <p14:sldId id="1177"/>
            <p14:sldId id="1142"/>
            <p14:sldId id="1208"/>
            <p14:sldId id="1214"/>
            <p14:sldId id="1207"/>
            <p14:sldId id="308"/>
            <p14:sldId id="1206"/>
            <p14:sldId id="1215"/>
            <p14:sldId id="368"/>
            <p14:sldId id="1205"/>
            <p14:sldId id="1244"/>
            <p14:sldId id="1181"/>
            <p14:sldId id="289"/>
            <p14:sldId id="1245"/>
          </p14:sldIdLst>
        </p14:section>
        <p14:section name="Conclusion" id="{C19C7D37-CEAE-D146-8495-3A92F08A723E}">
          <p14:sldIdLst>
            <p14:sldId id="1220"/>
            <p14:sldId id="431"/>
            <p14:sldId id="274"/>
            <p14:sldId id="449"/>
            <p14:sldId id="4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FFCC66"/>
    <a:srgbClr val="FFFFFF"/>
    <a:srgbClr val="000000"/>
    <a:srgbClr val="0A2E2E"/>
    <a:srgbClr val="0066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922" autoAdjust="0"/>
    <p:restoredTop sz="76253" autoAdjust="0"/>
  </p:normalViewPr>
  <p:slideViewPr>
    <p:cSldViewPr>
      <p:cViewPr varScale="1">
        <p:scale>
          <a:sx n="92" d="100"/>
          <a:sy n="92" d="100"/>
        </p:scale>
        <p:origin x="168" y="696"/>
      </p:cViewPr>
      <p:guideLst>
        <p:guide orient="horz" pos="2160"/>
        <p:guide pos="2880"/>
      </p:guideLst>
    </p:cSldViewPr>
  </p:slideViewPr>
  <p:outlineViewPr>
    <p:cViewPr>
      <p:scale>
        <a:sx n="33" d="100"/>
        <a:sy n="33" d="100"/>
      </p:scale>
      <p:origin x="0" y="-9816"/>
    </p:cViewPr>
  </p:outlineViewPr>
  <p:notesTextViewPr>
    <p:cViewPr>
      <p:scale>
        <a:sx n="125" d="100"/>
        <a:sy n="12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notesMaster" Target="notesMasters/notesMaster1.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296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93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7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297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DAFB03D5-9E81-6047-9A68-B1224ACD15F7}" type="slidenum">
              <a:rPr lang="en-US"/>
              <a:pPr>
                <a:defRPr/>
              </a:pPr>
              <a:t>‹#›</a:t>
            </a:fld>
            <a:endParaRPr lang="en-US"/>
          </a:p>
        </p:txBody>
      </p:sp>
    </p:spTree>
    <p:extLst>
      <p:ext uri="{BB962C8B-B14F-4D97-AF65-F5344CB8AC3E}">
        <p14:creationId xmlns:p14="http://schemas.microsoft.com/office/powerpoint/2010/main" val="1778039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charismanews.com/component/search/?searchword=Jennifer%20LeClaire&amp;ordering=newest&amp;searchphrase=exact&amp;areas%5b0%5d=author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nn.com/2015/09/03/asia/sheep-record-wool-shearer/index.html"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nma.gov.au/explore/collection/highlights/world-record-sheep-fleece" TargetMode="External"/><Relationship Id="rId4" Type="http://schemas.openxmlformats.org/officeDocument/2006/relationships/hyperlink" Target="https://www.facebook.com/pg/littleoaksanctuary/posts/?ref=page_internal"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VoyageursWolfProjec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79323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After Jesus left the earth and the church began, many different heresies proliferated very early. Gnosticism was the worst in the second century AD, but its beginnings are seen in letters like Colossians (AD 61) and John’s epistles (AD 85). The teaching of John’s first letter can be summed up as obedience in love combats Early Gnosticism. Early what?</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10</a:t>
            </a:fld>
            <a:endParaRPr lang="en-US"/>
          </a:p>
        </p:txBody>
      </p:sp>
    </p:spTree>
    <p:extLst>
      <p:ext uri="{BB962C8B-B14F-4D97-AF65-F5344CB8AC3E}">
        <p14:creationId xmlns:p14="http://schemas.microsoft.com/office/powerpoint/2010/main" val="757804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sz="1200" dirty="0">
                <a:latin typeface="Arial" charset="0"/>
                <a:ea typeface="ＭＳ Ｐゴシック" charset="0"/>
                <a:cs typeface="ＭＳ Ｐゴシック" charset="0"/>
              </a:rPr>
              <a:t>Dr John Hannah at Dallas Seminary sums it up well: </a:t>
            </a:r>
            <a:r>
              <a:rPr lang="ru-RU" sz="1200" dirty="0">
                <a:latin typeface="Arial" charset="0"/>
                <a:ea typeface="ＭＳ Ｐゴシック" charset="0"/>
                <a:cs typeface="ＭＳ Ｐゴシック" charset="0"/>
              </a:rPr>
              <a:t>"</a:t>
            </a:r>
            <a:r>
              <a:rPr lang="en-US" sz="1200" dirty="0">
                <a:latin typeface="Arial" charset="0"/>
                <a:ea typeface="ＭＳ Ｐゴシック" charset="0"/>
                <a:cs typeface="ＭＳ Ｐゴシック" charset="0"/>
              </a:rPr>
              <a:t>The Christian faith was opposed by numerous adversaries––threats from the state, ominous false religions, and heretics within its own borders.  The most imposing religious threat came from Gnosticism, which was particularly dangerous because of its intellectual coherency.  While Gnosticism seemed to provide answers to perplexing questions, it succeeded only in mixing a snippet of biblical truth with error.</a:t>
            </a:r>
            <a:r>
              <a:rPr lang="ru-RU" sz="1200" dirty="0">
                <a:latin typeface="Arial" charset="0"/>
                <a:ea typeface="ＭＳ Ｐゴシック" charset="0"/>
                <a:cs typeface="ＭＳ Ｐゴシック" charset="0"/>
              </a:rPr>
              <a:t>”</a:t>
            </a:r>
            <a:endParaRPr lang="en-US" sz="1200" dirty="0">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charset="0"/>
                <a:ea typeface="ＭＳ Ｐゴシック" charset="0"/>
                <a:cs typeface="ＭＳ Ｐゴシック" charset="0"/>
              </a:rPr>
              <a:t>—Text from Hannah for this chart</a:t>
            </a:r>
          </a:p>
        </p:txBody>
      </p:sp>
      <p:sp>
        <p:nvSpPr>
          <p:cNvPr id="1351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0A60FB-066F-3545-82CD-419462C557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95164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Gnosticism taught (1) that there is a radical </a:t>
            </a:r>
            <a:r>
              <a:rPr lang="en-US" b="1" u="sng" dirty="0">
                <a:latin typeface="Arial" charset="0"/>
                <a:ea typeface="ＭＳ Ｐゴシック" charset="0"/>
                <a:cs typeface="ＭＳ Ｐゴシック" charset="0"/>
              </a:rPr>
              <a:t>dualism</a:t>
            </a:r>
            <a:r>
              <a:rPr lang="en-US" dirty="0">
                <a:latin typeface="Arial" charset="0"/>
                <a:ea typeface="ＭＳ Ｐゴシック" charset="0"/>
                <a:cs typeface="ＭＳ Ｐゴシック" charset="0"/>
              </a:rPr>
              <a:t> of the spiritual in opposition to the material (God, who is Spirit, is the supreme good, while matter is evil); (2) that God could not have created matter because it is contrary to his nature; rather, the world, which is material and evil, was created by the Demiurge (an </a:t>
            </a:r>
            <a:r>
              <a:rPr lang="en-US" b="1" u="sng" dirty="0">
                <a:latin typeface="Arial" charset="0"/>
                <a:ea typeface="ＭＳ Ｐゴシック" charset="0"/>
                <a:cs typeface="ＭＳ Ｐゴシック" charset="0"/>
              </a:rPr>
              <a:t>emanation</a:t>
            </a:r>
            <a:r>
              <a:rPr lang="en-US" dirty="0">
                <a:latin typeface="Arial" charset="0"/>
                <a:ea typeface="ＭＳ Ｐゴシック" charset="0"/>
                <a:cs typeface="ＭＳ Ｐゴシック" charset="0"/>
              </a:rPr>
              <a:t> from God), and man is a material being with an entrapped spirit; and (3) that through a </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secret </a:t>
            </a:r>
            <a:r>
              <a:rPr lang="en-US" b="1" u="sng" dirty="0">
                <a:latin typeface="Arial" charset="0"/>
                <a:ea typeface="ＭＳ Ｐゴシック" charset="0"/>
                <a:cs typeface="ＭＳ Ｐゴシック" charset="0"/>
              </a:rPr>
              <a:t>knowledge</a:t>
            </a:r>
            <a:r>
              <a:rPr lang="en-US" dirty="0">
                <a:latin typeface="Arial" charset="0"/>
                <a:ea typeface="ＭＳ Ｐゴシック" charset="0"/>
                <a:cs typeface="ＭＳ Ｐゴシック" charset="0"/>
              </a:rPr>
              <a:t>,</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salvation becomes the life of escape from the material confines of the body.</a:t>
            </a:r>
            <a:r>
              <a:rPr lang="ru-RU" dirty="0">
                <a:latin typeface="Arial" charset="0"/>
                <a:ea typeface="ＭＳ Ｐゴシック" charset="0"/>
                <a:cs typeface="ＭＳ Ｐゴシック" charset="0"/>
              </a:rPr>
              <a:t>"</a:t>
            </a:r>
            <a:endParaRPr lang="en-US" sz="1200" dirty="0">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charset="0"/>
                <a:ea typeface="ＭＳ Ｐゴシック" charset="0"/>
                <a:cs typeface="ＭＳ Ｐゴシック" charset="0"/>
              </a:rPr>
              <a:t>—Text from Hannah for this chart</a:t>
            </a:r>
          </a:p>
          <a:p>
            <a:endParaRPr lang="en-US" dirty="0">
              <a:latin typeface="Arial"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1C0B12-B5F3-774E-B784-F2110582FAA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6946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Gnosticism</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concept of salvation is as follows: God did not create the world, [1] but a lesser yet powerful being (the Demiurge) made this evil world and [2] mankind––though within man is a spark of good.  [3] Salvation results from enlarging the capacity of that nature while minimizing the hold of materialism, [4] and it is accomplished by means of the secret teachings of Gnostic teachers.  In resisting this teaching, Christian writers adopted a worldview that embraced the God of the Bible as the divine creator, affirmed the creation as good though marred by a subsequent devastation, and espoused the salvation of the body as well as the soul.</a:t>
            </a:r>
            <a:r>
              <a:rPr lang="ru-RU"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—Text from Hannah for this chart [animation brackets mine]</a:t>
            </a:r>
          </a:p>
        </p:txBody>
      </p:sp>
      <p:sp>
        <p:nvSpPr>
          <p:cNvPr id="1392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C5201-26A7-FA4F-86D4-8F1F101B6C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67680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A90F7A-1359-BB44-8F0D-BCE48F33F786}" type="slidenum">
              <a:rPr lang="en-US" sz="1200">
                <a:solidFill>
                  <a:srgbClr val="000000"/>
                </a:solidFill>
              </a:rPr>
              <a:pPr eaLnBrk="1" hangingPunct="1"/>
              <a:t>14</a:t>
            </a:fld>
            <a:endParaRPr lang="en-US" sz="1200">
              <a:solidFill>
                <a:srgbClr val="000000"/>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John lived the final decades of his life in the city of Ephesus in Asia Minor (modern-day Western Turkey), which was a key city where Gnosticism prevailed. From here he sent all three of his letters that we find in the 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John’s epistles are among the last writings of the NT. John wrote around AD 85-90 after false teaching began to really invade the Church.</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15</a:t>
            </a:fld>
            <a:endParaRPr lang="en-US"/>
          </a:p>
        </p:txBody>
      </p:sp>
    </p:spTree>
    <p:extLst>
      <p:ext uri="{BB962C8B-B14F-4D97-AF65-F5344CB8AC3E}">
        <p14:creationId xmlns:p14="http://schemas.microsoft.com/office/powerpoint/2010/main" val="1383682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003CFE-7B50-DC49-AD33-33057FFF8DF0}" type="slidenum">
              <a:rPr lang="en-US" sz="1200"/>
              <a:pPr eaLnBrk="1" hangingPunct="1"/>
              <a:t>16</a:t>
            </a:fld>
            <a:endParaRPr lang="en-US" sz="1200"/>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This letter is a hard one to pin down its key emphasis as John repeats several themes.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627DB7-ADB1-E840-9004-7E6FC1C7CD12}" type="slidenum">
              <a:rPr lang="en-US" sz="1200"/>
              <a:pPr eaLnBrk="1" hangingPunct="1"/>
              <a:t>17</a:t>
            </a:fld>
            <a:endParaRPr lang="en-US" sz="1200"/>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 have a chart on the back side of your notes as my best effort to sum up the entire letter. This is the last page of the digital notes on the website.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Let’s simplify that chart to answer the key question of the book: How can you avoid straying into false teaching? • The first letter from the Apostle John tells us • three key ways that we can stop losing our way—wandering off, drifting—like sheep.</a:t>
            </a:r>
          </a:p>
        </p:txBody>
      </p:sp>
    </p:spTree>
    <p:extLst>
      <p:ext uri="{BB962C8B-B14F-4D97-AF65-F5344CB8AC3E}">
        <p14:creationId xmlns:p14="http://schemas.microsoft.com/office/powerpoint/2010/main" val="831045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349264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animal that the Bible compares us to most is the sheep. Why do you think that is so?</a:t>
            </a:r>
            <a:endParaRPr lang="en-US" dirty="0">
              <a:cs typeface="ＭＳ Ｐゴシック" charset="0"/>
            </a:endParaRPr>
          </a:p>
        </p:txBody>
      </p:sp>
    </p:spTree>
    <p:extLst>
      <p:ext uri="{BB962C8B-B14F-4D97-AF65-F5344CB8AC3E}">
        <p14:creationId xmlns:p14="http://schemas.microsoft.com/office/powerpoint/2010/main" val="3450187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Jesus was truly man, despite what the Gnostics say—so when you grasp this, you’ll experience genuine relationships and contentment despite the circumstances.</a:t>
            </a:r>
          </a:p>
        </p:txBody>
      </p:sp>
    </p:spTree>
    <p:extLst>
      <p:ext uri="{BB962C8B-B14F-4D97-AF65-F5344CB8AC3E}">
        <p14:creationId xmlns:p14="http://schemas.microsoft.com/office/powerpoint/2010/main" val="574275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39712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71A22-BD65-6049-90E1-563ACA3A9566}" type="slidenum">
              <a:rPr lang="en-US" sz="1200">
                <a:solidFill>
                  <a:srgbClr val="000000"/>
                </a:solidFill>
              </a:rPr>
              <a:pPr eaLnBrk="1" hangingPunct="1"/>
              <a:t>23</a:t>
            </a:fld>
            <a:endParaRPr lang="en-US" sz="1200">
              <a:solidFill>
                <a:srgbClr val="000000"/>
              </a:solidFill>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Many Gnostics </a:t>
            </a:r>
            <a:r>
              <a:rPr lang="en-US" altLang="ja-JP" dirty="0">
                <a:latin typeface="Arial" charset="0"/>
                <a:cs typeface="ＭＳ Ｐゴシック" charset="0"/>
              </a:rPr>
              <a:t>denied Jesus was a real man.  Others exalted the spirit so much that they denied his deity.  </a:t>
            </a:r>
            <a:endParaRPr lang="en-US" dirty="0">
              <a:latin typeface="Arial"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3676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73679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DA68F3-E5CC-424F-9477-A37D0B083E96}" type="slidenum">
              <a:rPr lang="en-US" sz="1200">
                <a:solidFill>
                  <a:srgbClr val="000000"/>
                </a:solidFill>
              </a:rPr>
              <a:pPr eaLnBrk="1" hangingPunct="1"/>
              <a:t>26</a:t>
            </a:fld>
            <a:endParaRPr lang="en-US" sz="1200">
              <a:solidFill>
                <a:srgbClr val="000000"/>
              </a:solidFill>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The life of J.C. Hall, founder of Hallmark Cards, is a true rags-to-riches story. Born to poor parents, J.C. was quickly put to work, mostly in sales, to help keep himself and his family afloat. Along with his brothers, he began selling postcards in Norfolk, Nebraska. But the postcard business wasn't thriving there. So, with little else than a couple of shoe boxes of postcards, he moved to Missouri to start afresh. Full of innovative ideas, he moved on from postcards to greeting cards. When the store from which he operated burned down in 1915, he and his brothers invested in an engraving business and began printing their own cards.</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But it wasn't just the quality of the cards that burgeoned the business. It was Hall's groundbreaking idea to move the cards from behind the counters, where clerks would pick an "appropriate" card for the customer, out into display cases where customers could see them, handle them, and admire them.</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By the time he died in 1982, Hall had turned two shoe boxes of postcards into a multi-billion dollar company.</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Says the Hallmark corporate website, "J.C. Hall took greeting cards out of drawers in retail stores, and into displays that let shoppers see all their choices, dramatically changing the way cards were merchandised."</a:t>
            </a:r>
          </a:p>
          <a:p>
            <a:r>
              <a:rPr lang="en-US"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Application</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God did the same thing when He sent Jesus Christ into the world. That's when the Word of Life was moved from behind the counters, out of the drawers and placed in a display case for all the world to see, handle and admire.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"That which was from the beginning, which we have heard, which we have seen with our eyes, which we have looked at and our hands have touched--this we proclaim concerning the Word of life. The life appeared; we have seen it and testify to it, and we proclaim to you the eternal life, which was with the Father and has appeared to us" (1 John 1:1-2).</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—Illustration Exchange website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27</a:t>
            </a:fld>
            <a:endParaRPr lang="en-US"/>
          </a:p>
        </p:txBody>
      </p:sp>
    </p:spTree>
    <p:extLst>
      <p:ext uri="{BB962C8B-B14F-4D97-AF65-F5344CB8AC3E}">
        <p14:creationId xmlns:p14="http://schemas.microsoft.com/office/powerpoint/2010/main" val="545944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256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dirty="0">
                <a:latin typeface="Arial" panose="020B0604020202020204" pitchFamily="34" charset="0"/>
                <a:cs typeface="Arial" panose="020B0604020202020204" pitchFamily="34" charset="0"/>
              </a:rPr>
              <a:t>Do you know </a:t>
            </a:r>
            <a:r>
              <a:rPr lang="en-US" i="1" dirty="0">
                <a:latin typeface="Arial" panose="020B0604020202020204" pitchFamily="34" charset="0"/>
                <a:cs typeface="Arial" panose="020B0604020202020204" pitchFamily="34" charset="0"/>
              </a:rPr>
              <a:t>why</a:t>
            </a:r>
            <a:r>
              <a:rPr lang="en-US" dirty="0">
                <a:latin typeface="Arial" panose="020B0604020202020204" pitchFamily="34" charset="0"/>
                <a:cs typeface="Arial" panose="020B0604020202020204" pitchFamily="34" charset="0"/>
              </a:rPr>
              <a:t> Jesus became a man?  Why did God have to take on human flesh?  Hebrews 2:14 tells us clearly…</a:t>
            </a:r>
          </a:p>
          <a:p>
            <a:pPr eaLnBrk="1" hangingPunct="1">
              <a:spcBef>
                <a:spcPct val="0"/>
              </a:spcBef>
            </a:pP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We rightfully think of God becoming man at Christmas—a concept the theologians call the “incarnation.”  This comes from the Latin </a:t>
            </a:r>
            <a:r>
              <a:rPr lang="en-US" i="1" dirty="0">
                <a:latin typeface="Arial" panose="020B0604020202020204" pitchFamily="34" charset="0"/>
                <a:cs typeface="Arial" panose="020B0604020202020204" pitchFamily="34" charset="0"/>
              </a:rPr>
              <a:t>in</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carne</a:t>
            </a:r>
            <a:r>
              <a:rPr lang="en-US" dirty="0">
                <a:latin typeface="Arial" panose="020B0604020202020204" pitchFamily="34" charset="0"/>
                <a:cs typeface="Arial" panose="020B0604020202020204" pitchFamily="34" charset="0"/>
              </a:rPr>
              <a:t> that literally means </a:t>
            </a:r>
            <a:r>
              <a:rPr lang="en-US" i="1" dirty="0">
                <a:latin typeface="Arial" panose="020B0604020202020204" pitchFamily="34" charset="0"/>
                <a:cs typeface="Arial" panose="020B0604020202020204" pitchFamily="34" charset="0"/>
              </a:rPr>
              <a:t>in flesh.</a:t>
            </a: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 </a:t>
            </a:r>
          </a:p>
          <a:p>
            <a:pPr eaLnBrk="1" hangingPunct="1">
              <a:spcBef>
                <a:spcPct val="0"/>
              </a:spcBef>
            </a:pPr>
            <a:r>
              <a:rPr lang="en-US" dirty="0">
                <a:latin typeface="Arial" panose="020B0604020202020204" pitchFamily="34" charset="0"/>
                <a:cs typeface="Arial" panose="020B0604020202020204" pitchFamily="34" charset="0"/>
              </a:rPr>
              <a:t>But </a:t>
            </a:r>
            <a:r>
              <a:rPr lang="en-US" i="1" dirty="0">
                <a:latin typeface="Arial" panose="020B0604020202020204" pitchFamily="34" charset="0"/>
                <a:cs typeface="Arial" panose="020B0604020202020204" pitchFamily="34" charset="0"/>
              </a:rPr>
              <a:t>how long</a:t>
            </a:r>
            <a:r>
              <a:rPr lang="en-US" dirty="0">
                <a:latin typeface="Arial" panose="020B0604020202020204" pitchFamily="34" charset="0"/>
                <a:cs typeface="Arial" panose="020B0604020202020204" pitchFamily="34" charset="0"/>
              </a:rPr>
              <a:t> will Jesus be a man “in flesh”?  I’ll tell you—FOR ALWAYS!</a:t>
            </a:r>
          </a:p>
        </p:txBody>
      </p:sp>
      <p:sp>
        <p:nvSpPr>
          <p:cNvPr id="3256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D53041-C6F0-2349-A963-1848E35AD6EF}" type="slidenum">
              <a:rPr lang="en-US" sz="1200">
                <a:solidFill>
                  <a:srgbClr val="000000"/>
                </a:solidFill>
                <a:latin typeface="Arial" charset="0"/>
              </a:rPr>
              <a:pPr eaLnBrk="1" hangingPunct="1"/>
              <a:t>28</a:t>
            </a:fld>
            <a:endParaRPr lang="en-US" sz="1200">
              <a:solidFill>
                <a:srgbClr val="000000"/>
              </a:solidFill>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Realize that you can’t live up to God’s standards in your own strength as you need Christ’s empowerment.</a:t>
            </a:r>
          </a:p>
        </p:txBody>
      </p:sp>
    </p:spTree>
    <p:extLst>
      <p:ext uri="{BB962C8B-B14F-4D97-AF65-F5344CB8AC3E}">
        <p14:creationId xmlns:p14="http://schemas.microsoft.com/office/powerpoint/2010/main" val="2724867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11503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It’s because sheep easily lose their way—like us!</a:t>
            </a:r>
          </a:p>
        </p:txBody>
      </p:sp>
    </p:spTree>
    <p:extLst>
      <p:ext uri="{BB962C8B-B14F-4D97-AF65-F5344CB8AC3E}">
        <p14:creationId xmlns:p14="http://schemas.microsoft.com/office/powerpoint/2010/main" val="3602214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87964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578708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endParaRPr lang="en-US" baseline="0" dirty="0">
              <a:latin typeface="Arial" panose="020B0604020202020204" pitchFamily="34" charset="0"/>
              <a:ea typeface="ＭＳ Ｐゴシック" charset="0"/>
              <a:cs typeface="Arial" panose="020B0604020202020204" pitchFamily="34" charset="0"/>
            </a:endParaRPr>
          </a:p>
          <a:p>
            <a:pPr eaLnBrk="1" hangingPunct="1"/>
            <a:r>
              <a:rPr lang="en-US" baseline="0" dirty="0">
                <a:latin typeface="Arial" panose="020B0604020202020204" pitchFamily="34" charset="0"/>
                <a:ea typeface="ＭＳ Ｐゴシック"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OS-04-Num-30</a:t>
            </a:r>
          </a:p>
          <a:p>
            <a:pPr eaLnBrk="1" hangingPunct="1"/>
            <a:r>
              <a:rPr lang="en-US" dirty="0">
                <a:latin typeface="Arial" panose="020B0604020202020204" pitchFamily="34" charset="0"/>
                <a:ea typeface="ＭＳ Ｐゴシック" charset="0"/>
                <a:cs typeface="Arial" panose="020B0604020202020204" pitchFamily="34" charset="0"/>
              </a:rPr>
              <a:t>OP-02-Lev-56</a:t>
            </a:r>
          </a:p>
          <a:p>
            <a:pPr eaLnBrk="1" hangingPunct="1"/>
            <a:r>
              <a:rPr lang="en-US" dirty="0">
                <a:latin typeface="Arial" panose="020B0604020202020204" pitchFamily="34" charset="0"/>
                <a:ea typeface="ＭＳ Ｐゴシック" charset="0"/>
                <a:cs typeface="Arial" panose="020B0604020202020204" pitchFamily="34" charset="0"/>
              </a:rPr>
              <a:t>NS-23-1Jn-59</a:t>
            </a:r>
          </a:p>
        </p:txBody>
      </p:sp>
    </p:spTree>
    <p:extLst>
      <p:ext uri="{BB962C8B-B14F-4D97-AF65-F5344CB8AC3E}">
        <p14:creationId xmlns:p14="http://schemas.microsoft.com/office/powerpoint/2010/main" val="2186601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9839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8A34D4-B7F9-0347-9115-B25EA986F92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65922" name="Rectangle 2"/>
          <p:cNvSpPr>
            <a:spLocks noGrp="1" noRot="1" noChangeAspect="1" noChangeArrowheads="1"/>
          </p:cNvSpPr>
          <p:nvPr>
            <p:ph type="sldImg"/>
          </p:nvPr>
        </p:nvSpPr>
        <p:spPr>
          <a:solidFill>
            <a:srgbClr val="FFFFFF"/>
          </a:solidFill>
          <a:ln/>
        </p:spPr>
      </p:sp>
      <p:sp>
        <p:nvSpPr>
          <p:cNvPr id="465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extLst>
      <p:ext uri="{BB962C8B-B14F-4D97-AF65-F5344CB8AC3E}">
        <p14:creationId xmlns:p14="http://schemas.microsoft.com/office/powerpoint/2010/main" val="20929398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41274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Both worldliness and deception will shift you over to the enemy’s camp.</a:t>
            </a:r>
          </a:p>
        </p:txBody>
      </p:sp>
    </p:spTree>
    <p:extLst>
      <p:ext uri="{BB962C8B-B14F-4D97-AF65-F5344CB8AC3E}">
        <p14:creationId xmlns:p14="http://schemas.microsoft.com/office/powerpoint/2010/main" val="1659486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One of those hindrances to obedience is worldliness—wanting to be more pleasing to the world than to God.</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39</a:t>
            </a:fld>
            <a:endParaRPr lang="en-US"/>
          </a:p>
        </p:txBody>
      </p:sp>
    </p:spTree>
    <p:extLst>
      <p:ext uri="{BB962C8B-B14F-4D97-AF65-F5344CB8AC3E}">
        <p14:creationId xmlns:p14="http://schemas.microsoft.com/office/powerpoint/2010/main" val="28822661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40</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John gives several reasons not to love the world.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4C58FC-C17A-754E-A425-A6D06192534D}" type="slidenum">
              <a:rPr lang="en-US" sz="1200">
                <a:solidFill>
                  <a:srgbClr val="000000"/>
                </a:solidFill>
              </a:rPr>
              <a:pPr eaLnBrk="1" hangingPunct="1"/>
              <a:t>41</a:t>
            </a:fld>
            <a:endParaRPr lang="en-US" sz="1200">
              <a:solidFill>
                <a:srgbClr val="000000"/>
              </a:solidFill>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One key reason not to love the is because the world is just temporary!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relational animals, so being away from the flock is lonely.</a:t>
            </a:r>
          </a:p>
        </p:txBody>
      </p:sp>
    </p:spTree>
    <p:extLst>
      <p:ext uri="{BB962C8B-B14F-4D97-AF65-F5344CB8AC3E}">
        <p14:creationId xmlns:p14="http://schemas.microsoft.com/office/powerpoint/2010/main" val="40013315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Think of it—every building will be destroyed, every physical thing that we pour so much of our time and effort into will eventually be ruined or thrown away.</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42</a:t>
            </a:fld>
            <a:endParaRPr lang="en-US"/>
          </a:p>
        </p:txBody>
      </p:sp>
    </p:spTree>
    <p:extLst>
      <p:ext uri="{BB962C8B-B14F-4D97-AF65-F5344CB8AC3E}">
        <p14:creationId xmlns:p14="http://schemas.microsoft.com/office/powerpoint/2010/main" val="13361137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F32B68-6E4A-8342-B144-D03E80FF8421}" type="slidenum">
              <a:rPr lang="en-US" sz="1200"/>
              <a:pPr eaLnBrk="1" hangingPunct="1"/>
              <a:t>43</a:t>
            </a:fld>
            <a:endParaRPr lang="en-US" sz="1200"/>
          </a:p>
        </p:txBody>
      </p:sp>
      <p:sp>
        <p:nvSpPr>
          <p:cNvPr id="395266" name="Rectangle 2"/>
          <p:cNvSpPr>
            <a:spLocks noGrp="1" noRot="1" noChangeAspect="1" noChangeArrowheads="1"/>
          </p:cNvSpPr>
          <p:nvPr>
            <p:ph type="sldImg"/>
          </p:nvPr>
        </p:nvSpPr>
        <p:spPr>
          <a:solidFill>
            <a:srgbClr val="FFFFFF"/>
          </a:solidFill>
          <a:ln/>
        </p:spPr>
      </p:sp>
      <p:sp>
        <p:nvSpPr>
          <p:cNvPr id="395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The three things noted as “of the world” find parallels in the first temptation and Christ’s temptation.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44</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How are we deceived? That which is against Jesus deceives us into thinking it is real and helpful.</a:t>
            </a:r>
          </a:p>
        </p:txBody>
      </p:sp>
    </p:spTree>
    <p:extLst>
      <p:ext uri="{BB962C8B-B14F-4D97-AF65-F5344CB8AC3E}">
        <p14:creationId xmlns:p14="http://schemas.microsoft.com/office/powerpoint/2010/main" val="24676063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Does this mean that every person who leaves his church is antichrist? No, as some us sheep just go astray. He simply says that people opposing Jesus typically cannot last within the church. They eventually leave, especially if the church teaches the truth.</a:t>
            </a:r>
          </a:p>
        </p:txBody>
      </p:sp>
    </p:spTree>
    <p:extLst>
      <p:ext uri="{BB962C8B-B14F-4D97-AF65-F5344CB8AC3E}">
        <p14:creationId xmlns:p14="http://schemas.microsoft.com/office/powerpoint/2010/main" val="32729164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573E80-903B-854E-A61D-CBCAA42827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NS-23-1 John-52</a:t>
            </a:r>
          </a:p>
          <a:p>
            <a:r>
              <a:rPr lang="en-US" dirty="0">
                <a:latin typeface="Arial" panose="020B0604020202020204" pitchFamily="34" charset="0"/>
                <a:cs typeface="Arial" panose="020B0604020202020204" pitchFamily="34" charset="0"/>
              </a:rPr>
              <a:t>HS-04-Sealing, Indwelling-50</a:t>
            </a:r>
          </a:p>
        </p:txBody>
      </p:sp>
    </p:spTree>
    <p:extLst>
      <p:ext uri="{BB962C8B-B14F-4D97-AF65-F5344CB8AC3E}">
        <p14:creationId xmlns:p14="http://schemas.microsoft.com/office/powerpoint/2010/main" val="21172521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92AA4E-5BD1-4D42-9DFC-0302340059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NS-23-1 John-53</a:t>
            </a:r>
          </a:p>
          <a:p>
            <a:r>
              <a:rPr lang="en-US" dirty="0">
                <a:latin typeface="Arial" panose="020B0604020202020204" pitchFamily="34" charset="0"/>
                <a:cs typeface="Arial" panose="020B0604020202020204" pitchFamily="34" charset="0"/>
              </a:rPr>
              <a:t>HS-04-Sealing, Indwelling-51</a:t>
            </a:r>
          </a:p>
        </p:txBody>
      </p:sp>
    </p:spTree>
    <p:extLst>
      <p:ext uri="{BB962C8B-B14F-4D97-AF65-F5344CB8AC3E}">
        <p14:creationId xmlns:p14="http://schemas.microsoft.com/office/powerpoint/2010/main" val="41661600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82A306-835A-C646-B684-B3B378D8BC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1980312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p:cNvSpPr>
            <a:spLocks noGrp="1" noRot="1" noChangeAspect="1"/>
          </p:cNvSpPr>
          <p:nvPr>
            <p:ph type="sldImg"/>
          </p:nvPr>
        </p:nvSpPr>
        <p:spPr>
          <a:ln/>
        </p:spPr>
      </p:sp>
      <p:sp>
        <p:nvSpPr>
          <p:cNvPr id="3420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Most Gnostic-like false teachers would include Oprah Winfrey, consistently named one of the most influential women in the world.</a:t>
            </a:r>
          </a:p>
        </p:txBody>
      </p:sp>
      <p:sp>
        <p:nvSpPr>
          <p:cNvPr id="3420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487921-66A4-CE43-B5D1-8F30724A99D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562854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Slide Image Placeholder 1"/>
          <p:cNvSpPr>
            <a:spLocks noGrp="1" noRot="1" noChangeAspect="1"/>
          </p:cNvSpPr>
          <p:nvPr>
            <p:ph type="sldImg"/>
          </p:nvPr>
        </p:nvSpPr>
        <p:spPr>
          <a:ln/>
        </p:spPr>
      </p:sp>
      <p:sp>
        <p:nvSpPr>
          <p:cNvPr id="3440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anose="020B0604020202020204" pitchFamily="34" charset="0"/>
                <a:cs typeface="Arial" panose="020B0604020202020204" pitchFamily="34" charset="0"/>
              </a:rPr>
              <a:t>Oprah says the type of things that are nebulous and thus difficult to refute.</a:t>
            </a:r>
          </a:p>
          <a:p>
            <a:r>
              <a:rPr lang="en-US" dirty="0">
                <a:latin typeface="Arial" panose="020B0604020202020204" pitchFamily="34" charset="0"/>
                <a:cs typeface="Arial" panose="020B0604020202020204" pitchFamily="34" charset="0"/>
              </a:rPr>
              <a:t>__________</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See 2:25 on the timer at https://www.youtube.com/</a:t>
            </a:r>
            <a:r>
              <a:rPr lang="en-US" dirty="0" err="1">
                <a:latin typeface="Arial" panose="020B0604020202020204" pitchFamily="34" charset="0"/>
                <a:cs typeface="Arial" panose="020B0604020202020204" pitchFamily="34" charset="0"/>
              </a:rPr>
              <a:t>watch?v</a:t>
            </a:r>
            <a:r>
              <a:rPr lang="en-US" dirty="0">
                <a:latin typeface="Arial" panose="020B0604020202020204" pitchFamily="34" charset="0"/>
                <a:cs typeface="Arial" panose="020B0604020202020204" pitchFamily="34" charset="0"/>
              </a:rPr>
              <a:t>=oq6ejJqpOTs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See also http://</a:t>
            </a:r>
            <a:r>
              <a:rPr lang="en-US" dirty="0" err="1">
                <a:latin typeface="Arial" panose="020B0604020202020204" pitchFamily="34" charset="0"/>
                <a:cs typeface="Arial" panose="020B0604020202020204" pitchFamily="34" charset="0"/>
              </a:rPr>
              <a:t>www.jesus</a:t>
            </a:r>
            <a:r>
              <a:rPr lang="en-US" dirty="0">
                <a:latin typeface="Arial" panose="020B0604020202020204" pitchFamily="34" charset="0"/>
                <a:cs typeface="Arial" panose="020B0604020202020204" pitchFamily="34" charset="0"/>
              </a:rPr>
              <a:t>-is-</a:t>
            </a:r>
            <a:r>
              <a:rPr lang="en-US" dirty="0" err="1">
                <a:latin typeface="Arial" panose="020B0604020202020204" pitchFamily="34" charset="0"/>
                <a:cs typeface="Arial" panose="020B0604020202020204" pitchFamily="34" charset="0"/>
              </a:rPr>
              <a:t>savior.com</a:t>
            </a:r>
            <a:r>
              <a:rPr lang="en-US" dirty="0">
                <a:latin typeface="Arial" panose="020B0604020202020204" pitchFamily="34" charset="0"/>
                <a:cs typeface="Arial" panose="020B0604020202020204" pitchFamily="34" charset="0"/>
              </a:rPr>
              <a:t>/Wolves/</a:t>
            </a:r>
            <a:r>
              <a:rPr lang="en-US" dirty="0" err="1">
                <a:latin typeface="Arial" panose="020B0604020202020204" pitchFamily="34" charset="0"/>
                <a:cs typeface="Arial" panose="020B0604020202020204" pitchFamily="34" charset="0"/>
              </a:rPr>
              <a:t>oprah-fool.htm</a:t>
            </a:r>
            <a:r>
              <a:rPr lang="en-US" dirty="0">
                <a:latin typeface="Arial" panose="020B0604020202020204" pitchFamily="34" charset="0"/>
                <a:cs typeface="Arial" panose="020B0604020202020204" pitchFamily="34" charset="0"/>
              </a:rPr>
              <a:t> where she dies Christ as the only way to God.</a:t>
            </a:r>
          </a:p>
        </p:txBody>
      </p:sp>
      <p:sp>
        <p:nvSpPr>
          <p:cNvPr id="3440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62E29E-B784-8347-A2BC-22319091CE6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391387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p:cNvSpPr>
          <p:nvPr>
            <p:ph type="sldImg"/>
          </p:nvPr>
        </p:nvSpPr>
        <p:spPr>
          <a:ln/>
        </p:spPr>
      </p:sp>
      <p:sp>
        <p:nvSpPr>
          <p:cNvPr id="346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latin typeface="Arial" panose="020B0604020202020204" pitchFamily="34" charset="0"/>
                <a:cs typeface="Arial" panose="020B0604020202020204" pitchFamily="34" charset="0"/>
              </a:rPr>
              <a:t>Many false teachers claim to be Christians and then redefine it. The real issue is Jesus—the “elephant in the room” whom they rarely discuss—certainly not his death and resurrection and return!</a:t>
            </a:r>
          </a:p>
          <a:p>
            <a:r>
              <a:rPr lang="en-US" b="0" dirty="0">
                <a:latin typeface="Arial" panose="020B0604020202020204" pitchFamily="34" charset="0"/>
                <a:cs typeface="Arial" panose="020B0604020202020204" pitchFamily="34" charset="0"/>
              </a:rPr>
              <a:t>________</a:t>
            </a:r>
          </a:p>
          <a:p>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Oprah Winfrey: ‘I Am a Christian’ </a:t>
            </a:r>
          </a:p>
          <a:p>
            <a:r>
              <a:rPr lang="en-US" dirty="0">
                <a:latin typeface="Arial" panose="020B0604020202020204" pitchFamily="34" charset="0"/>
                <a:cs typeface="Arial" panose="020B0604020202020204" pitchFamily="34" charset="0"/>
              </a:rPr>
              <a:t>2:20PM EDT 4/26/2012 </a:t>
            </a:r>
            <a:r>
              <a:rPr lang="en-US" dirty="0">
                <a:latin typeface="Arial" panose="020B0604020202020204" pitchFamily="34" charset="0"/>
                <a:cs typeface="Arial" panose="020B0604020202020204" pitchFamily="34" charset="0"/>
                <a:hlinkClick r:id="rId3"/>
              </a:rPr>
              <a:t>Jennifer LeClaire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www.charismanews.com</a:t>
            </a:r>
            <a:r>
              <a:rPr lang="en-US" dirty="0">
                <a:latin typeface="Arial" panose="020B0604020202020204" pitchFamily="34" charset="0"/>
                <a:cs typeface="Arial" panose="020B0604020202020204" pitchFamily="34" charset="0"/>
              </a:rPr>
              <a:t>/us/33290-oprah-winfrey-i-am-a-christian</a:t>
            </a:r>
          </a:p>
        </p:txBody>
      </p:sp>
      <p:sp>
        <p:nvSpPr>
          <p:cNvPr id="346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E464B1-6155-CD4A-9241-64A8F1B5449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01853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0" dirty="0">
                <a:latin typeface="Arial" panose="020B0604020202020204" pitchFamily="34" charset="0"/>
                <a:cs typeface="Arial" panose="020B0604020202020204" pitchFamily="34" charset="0"/>
              </a:rPr>
              <a:t>Here is one sheep named Chris who was lost in Australia. He was found in 2015 by bush walkers after about 6 years of wandering. As you can see from the heavy coat of 90 pounds…</a:t>
            </a:r>
          </a:p>
        </p:txBody>
      </p:sp>
    </p:spTree>
    <p:extLst>
      <p:ext uri="{BB962C8B-B14F-4D97-AF65-F5344CB8AC3E}">
        <p14:creationId xmlns:p14="http://schemas.microsoft.com/office/powerpoint/2010/main" val="34497360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p:cNvSpPr>
            <a:spLocks noGrp="1" noRot="1" noChangeAspect="1"/>
          </p:cNvSpPr>
          <p:nvPr>
            <p:ph type="sldImg"/>
          </p:nvPr>
        </p:nvSpPr>
        <p:spPr>
          <a:ln/>
        </p:spPr>
      </p:sp>
      <p:sp>
        <p:nvSpPr>
          <p:cNvPr id="3481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anose="020B0604020202020204" pitchFamily="34" charset="0"/>
                <a:cs typeface="Arial" panose="020B0604020202020204" pitchFamily="34" charset="0"/>
              </a:rPr>
              <a:t>Oprah Winfrey: Jesus Did Not Come To Die On The Cross</a:t>
            </a:r>
          </a:p>
          <a:p>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www.curezone.com</a:t>
            </a:r>
            <a:r>
              <a:rPr lang="en-US" dirty="0">
                <a:latin typeface="Arial" panose="020B0604020202020204" pitchFamily="34" charset="0"/>
                <a:cs typeface="Arial" panose="020B0604020202020204" pitchFamily="34" charset="0"/>
              </a:rPr>
              <a:t>/forums/</a:t>
            </a:r>
            <a:r>
              <a:rPr lang="en-US" dirty="0" err="1">
                <a:latin typeface="Arial" panose="020B0604020202020204" pitchFamily="34" charset="0"/>
                <a:cs typeface="Arial" panose="020B0604020202020204" pitchFamily="34" charset="0"/>
              </a:rPr>
              <a:t>am.asp?i</a:t>
            </a:r>
            <a:r>
              <a:rPr lang="en-US" dirty="0">
                <a:latin typeface="Arial" panose="020B0604020202020204" pitchFamily="34" charset="0"/>
                <a:cs typeface="Arial" panose="020B0604020202020204" pitchFamily="34" charset="0"/>
              </a:rPr>
              <a:t>=1862458</a:t>
            </a:r>
          </a:p>
        </p:txBody>
      </p:sp>
      <p:sp>
        <p:nvSpPr>
          <p:cNvPr id="3481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6FE826-75B3-5049-9ED2-B7950C8AB6A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835263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p:txBody>
      </p:sp>
    </p:spTree>
    <p:extLst>
      <p:ext uri="{BB962C8B-B14F-4D97-AF65-F5344CB8AC3E}">
        <p14:creationId xmlns:p14="http://schemas.microsoft.com/office/powerpoint/2010/main" val="41757016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40198348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80B5E6-56EA-C745-8E8B-475BB0505D09}" type="slidenum">
              <a:rPr lang="en-US" sz="1200">
                <a:solidFill>
                  <a:srgbClr val="000000"/>
                </a:solidFill>
                <a:latin typeface="Arial" charset="0"/>
              </a:rPr>
              <a:pPr eaLnBrk="1" hangingPunct="1"/>
              <a:t>56</a:t>
            </a:fld>
            <a:endParaRPr lang="en-US" sz="1200">
              <a:solidFill>
                <a:srgbClr val="000000"/>
              </a:solidFill>
              <a:latin typeface="Arial"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defRPr/>
            </a:pPr>
            <a:endParaRPr lang="en-US" dirty="0">
              <a:latin typeface="Arial" charset="0"/>
            </a:endParaRPr>
          </a:p>
          <a:p>
            <a:pPr>
              <a:defRPr/>
            </a:pPr>
            <a:endParaRPr lang="en-US" dirty="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defRPr/>
            </a:pPr>
            <a:endParaRPr lang="en-US" dirty="0">
              <a:latin typeface="Arial" charset="0"/>
            </a:endParaRPr>
          </a:p>
          <a:p>
            <a:pPr>
              <a:defRPr/>
            </a:pPr>
            <a:endParaRPr lang="en-US" dirty="0">
              <a:latin typeface="Arial" charset="0"/>
            </a:endParaRPr>
          </a:p>
        </p:txBody>
      </p:sp>
    </p:spTree>
    <p:extLst>
      <p:ext uri="{BB962C8B-B14F-4D97-AF65-F5344CB8AC3E}">
        <p14:creationId xmlns:p14="http://schemas.microsoft.com/office/powerpoint/2010/main" val="28744505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628943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16892094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743025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824118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1977920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0" dirty="0">
                <a:latin typeface="Arial" panose="020B0604020202020204" pitchFamily="34" charset="0"/>
                <a:cs typeface="Arial" panose="020B0604020202020204" pitchFamily="34" charset="0"/>
              </a:rPr>
              <a:t>The baggage from being away is quite a burden—for sheep as well as for people!</a:t>
            </a:r>
          </a:p>
          <a:p>
            <a:r>
              <a:rPr lang="en-SG" b="1" dirty="0">
                <a:latin typeface="Arial" panose="020B0604020202020204" pitchFamily="34" charset="0"/>
                <a:cs typeface="Arial" panose="020B0604020202020204" pitchFamily="34" charset="0"/>
              </a:rPr>
              <a:t>————————</a:t>
            </a:r>
          </a:p>
          <a:p>
            <a:r>
              <a:rPr lang="en-SG" b="1" dirty="0">
                <a:latin typeface="Arial" panose="020B0604020202020204" pitchFamily="34" charset="0"/>
                <a:cs typeface="Arial" panose="020B0604020202020204" pitchFamily="34" charset="0"/>
              </a:rPr>
              <a:t>Chris, the famously woolly sheep, has died</a:t>
            </a:r>
          </a:p>
          <a:p>
            <a:r>
              <a:rPr lang="en-SG" dirty="0">
                <a:latin typeface="Arial" panose="020B0604020202020204" pitchFamily="34" charset="0"/>
                <a:cs typeface="Arial" panose="020B0604020202020204" pitchFamily="34" charset="0"/>
              </a:rPr>
              <a:t>By Elizabeth Wolfe and Saeed Ahmed, CNN</a:t>
            </a:r>
          </a:p>
          <a:p>
            <a:r>
              <a:rPr lang="en-SG" dirty="0">
                <a:latin typeface="Arial" panose="020B0604020202020204" pitchFamily="34" charset="0"/>
                <a:cs typeface="Arial" panose="020B0604020202020204" pitchFamily="34" charset="0"/>
              </a:rPr>
              <a:t>Updated 1623 GMT (0023 HKT) October 22, 2019 </a:t>
            </a:r>
          </a:p>
          <a:p>
            <a:r>
              <a:rPr lang="en-SG" dirty="0">
                <a:latin typeface="Arial" panose="020B0604020202020204" pitchFamily="34" charset="0"/>
                <a:cs typeface="Arial" panose="020B0604020202020204" pitchFamily="34" charset="0"/>
              </a:rPr>
              <a:t>Chris the sheep died in his home at the Little Oak Sanctuary.</a:t>
            </a:r>
          </a:p>
          <a:p>
            <a:r>
              <a:rPr lang="en-SG" i="1" dirty="0">
                <a:latin typeface="Arial" panose="020B0604020202020204" pitchFamily="34" charset="0"/>
                <a:cs typeface="Arial" panose="020B0604020202020204" pitchFamily="34" charset="0"/>
              </a:rPr>
              <a:t>(CNN)</a:t>
            </a:r>
            <a:r>
              <a:rPr lang="en-SG" dirty="0">
                <a:latin typeface="Arial" panose="020B0604020202020204" pitchFamily="34" charset="0"/>
                <a:cs typeface="Arial" panose="020B0604020202020204" pitchFamily="34" charset="0"/>
              </a:rPr>
              <a:t>Chris the sheep lived a, shall we say, full and fluffy life, beloved by fans worldwide for his singular woolliness. </a:t>
            </a:r>
            <a:br>
              <a:rPr lang="en-SG" dirty="0">
                <a:latin typeface="Arial" panose="020B0604020202020204" pitchFamily="34" charset="0"/>
                <a:cs typeface="Arial" panose="020B0604020202020204" pitchFamily="34" charset="0"/>
              </a:rPr>
            </a:b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He died at his home at the Little Oak Sanctuary, where he had been living since his rise to fame in 2015. </a:t>
            </a:r>
          </a:p>
          <a:p>
            <a:r>
              <a:rPr lang="en-SG" dirty="0">
                <a:latin typeface="Arial" panose="020B0604020202020204" pitchFamily="34" charset="0"/>
                <a:cs typeface="Arial" panose="020B0604020202020204" pitchFamily="34" charset="0"/>
              </a:rPr>
              <a:t>While Chris should be appreciated for his many lovable qualities -- consider his kind eyes and gently sloping nose -- he became internationally celebrated after becoming the unofficial world record holder for having grown the heaviest fleece.</a:t>
            </a:r>
          </a:p>
          <a:p>
            <a:r>
              <a:rPr lang="en-SG" dirty="0">
                <a:latin typeface="Arial" panose="020B0604020202020204" pitchFamily="34" charset="0"/>
                <a:cs typeface="Arial" panose="020B0604020202020204" pitchFamily="34" charset="0"/>
              </a:rPr>
              <a:t>He was found outside of Australia's capital, Canberra, so overgrown with fleece that </a:t>
            </a:r>
            <a:r>
              <a:rPr lang="en-SG" dirty="0">
                <a:latin typeface="Arial" panose="020B0604020202020204" pitchFamily="34" charset="0"/>
                <a:cs typeface="Arial" panose="020B0604020202020204" pitchFamily="34" charset="0"/>
                <a:hlinkClick r:id="rId3"/>
              </a:rPr>
              <a:t>he could barely walk</a:t>
            </a:r>
            <a:r>
              <a:rPr lang="en-SG" dirty="0">
                <a:latin typeface="Arial" panose="020B0604020202020204" pitchFamily="34" charset="0"/>
                <a:cs typeface="Arial" panose="020B0604020202020204" pitchFamily="34" charset="0"/>
              </a:rPr>
              <a:t>. Almost 90 lbs!</a:t>
            </a:r>
          </a:p>
          <a:p>
            <a:r>
              <a:rPr lang="en-SG" dirty="0">
                <a:latin typeface="Arial" panose="020B0604020202020204" pitchFamily="34" charset="0"/>
                <a:cs typeface="Arial" panose="020B0604020202020204" pitchFamily="34" charset="0"/>
              </a:rPr>
              <a:t>When he was found, Chris was carrying years worth of wool on his body, making it difficult for him to walk. </a:t>
            </a:r>
          </a:p>
          <a:p>
            <a:r>
              <a:rPr lang="en-SG" dirty="0">
                <a:latin typeface="Arial" panose="020B0604020202020204" pitchFamily="34" charset="0"/>
                <a:cs typeface="Arial" panose="020B0604020202020204" pitchFamily="34" charset="0"/>
              </a:rPr>
              <a:t>Little Oak Sanctuary, announced the legendary sheep's death on Tuesday in </a:t>
            </a:r>
            <a:r>
              <a:rPr lang="en-SG" dirty="0">
                <a:latin typeface="Arial" panose="020B0604020202020204" pitchFamily="34" charset="0"/>
                <a:cs typeface="Arial" panose="020B0604020202020204" pitchFamily="34" charset="0"/>
                <a:hlinkClick r:id="rId4"/>
              </a:rPr>
              <a:t>a Facebook post</a:t>
            </a:r>
            <a:r>
              <a:rPr lang="en-SG" dirty="0">
                <a:latin typeface="Arial" panose="020B0604020202020204" pitchFamily="34" charset="0"/>
                <a:cs typeface="Arial" panose="020B0604020202020204" pitchFamily="34" charset="0"/>
              </a:rPr>
              <a:t>.</a:t>
            </a:r>
          </a:p>
          <a:p>
            <a:r>
              <a:rPr lang="en-SG" dirty="0">
                <a:latin typeface="Arial" panose="020B0604020202020204" pitchFamily="34" charset="0"/>
                <a:cs typeface="Arial" panose="020B0604020202020204" pitchFamily="34" charset="0"/>
              </a:rPr>
              <a:t>"We are heartbroken at the loss of this sweet, wise, friendly soul," said the post. </a:t>
            </a:r>
          </a:p>
          <a:p>
            <a:r>
              <a:rPr lang="en-SG" dirty="0">
                <a:latin typeface="Arial" panose="020B0604020202020204" pitchFamily="34" charset="0"/>
                <a:cs typeface="Arial" panose="020B0604020202020204" pitchFamily="34" charset="0"/>
              </a:rPr>
              <a:t>Little Oak Sanctuary made a point of looking at Chris as more than a spectacle and respecting him as a companion. </a:t>
            </a:r>
          </a:p>
          <a:p>
            <a:r>
              <a:rPr lang="en-SG" dirty="0">
                <a:latin typeface="Arial" panose="020B0604020202020204" pitchFamily="34" charset="0"/>
                <a:cs typeface="Arial" panose="020B0604020202020204" pitchFamily="34" charset="0"/>
              </a:rPr>
              <a:t>"He was so much more than this, so very much more," it said in the post. "And we will remember him for all that he was - someone, not something - here with us, not for us. RIP dear Chris."</a:t>
            </a:r>
          </a:p>
          <a:p>
            <a:r>
              <a:rPr lang="en-SG" dirty="0">
                <a:latin typeface="Arial" panose="020B0604020202020204" pitchFamily="34" charset="0"/>
                <a:cs typeface="Arial" panose="020B0604020202020204" pitchFamily="34" charset="0"/>
              </a:rPr>
              <a:t>Those wishing to mourn Chris's passing may visit his famous fleece on display at the </a:t>
            </a:r>
            <a:r>
              <a:rPr lang="en-SG" dirty="0">
                <a:latin typeface="Arial" panose="020B0604020202020204" pitchFamily="34" charset="0"/>
                <a:cs typeface="Arial" panose="020B0604020202020204" pitchFamily="34" charset="0"/>
                <a:hlinkClick r:id="rId5"/>
              </a:rPr>
              <a:t>National Museum of Australia</a:t>
            </a:r>
            <a:r>
              <a:rPr lang="en-SG"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9166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216418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502309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7946112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817129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591140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798762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39752266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073240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711219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Instead of being like sheep, we should be more like wolves! “What?” You say.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Well, wolves have been recently shown to be masters at staying together. A study since 2015 in </a:t>
            </a:r>
            <a:r>
              <a:rPr lang="en-SG" dirty="0">
                <a:latin typeface="Arial" panose="020B0604020202020204" pitchFamily="34" charset="0"/>
                <a:cs typeface="Arial" panose="020B0604020202020204" pitchFamily="34" charset="0"/>
              </a:rPr>
              <a:t>Minnesota has shown that wolf packs avoid each other’s range. Each wolf pack was tracked via GPS by colour and the results show that they all stay within their own domain—too bad Christians cannot stay with the good teaching that we have received. Instead, we tend to be like sheep who veer away.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So this leads to our question for today…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GPS Tracking Shows How Much Wolf Packs Avoid Each Other’s Range</a:t>
            </a:r>
          </a:p>
          <a:p>
            <a:r>
              <a:rPr lang="en-SG" dirty="0">
                <a:latin typeface="Arial" panose="020B0604020202020204" pitchFamily="34" charset="0"/>
                <a:cs typeface="Arial" panose="020B0604020202020204" pitchFamily="34" charset="0"/>
              </a:rPr>
              <a:t>This image of GPS tracking of multiple wolves in six different packs around Voyageurs National Park was created in the framework of the </a:t>
            </a:r>
            <a:r>
              <a:rPr lang="en-SG" dirty="0">
                <a:latin typeface="Arial" panose="020B0604020202020204" pitchFamily="34" charset="0"/>
                <a:cs typeface="Arial" panose="020B0604020202020204" pitchFamily="34" charset="0"/>
                <a:hlinkClick r:id="rId3"/>
              </a:rPr>
              <a:t>Voyageurs Wolf Project</a:t>
            </a:r>
            <a:r>
              <a:rPr lang="en-SG" dirty="0">
                <a:latin typeface="Arial" panose="020B0604020202020204" pitchFamily="34" charset="0"/>
                <a:cs typeface="Arial" panose="020B0604020202020204" pitchFamily="34" charset="0"/>
              </a:rPr>
              <a:t>. It is an excellent illustration of how much wolf packs in general avoid each other’s range.</a:t>
            </a:r>
          </a:p>
          <a:p>
            <a:r>
              <a:rPr lang="en-SG" dirty="0">
                <a:latin typeface="Arial" panose="020B0604020202020204" pitchFamily="34" charset="0"/>
                <a:cs typeface="Arial" panose="020B0604020202020204" pitchFamily="34" charset="0"/>
              </a:rPr>
              <a:t>In Voyageurs National Park a typical wolf pack territory is somewhere around 50-70 square miles but that can vary from year to year. So that’s about the size of the areas marked with the different </a:t>
            </a:r>
            <a:r>
              <a:rPr lang="en-SG" dirty="0" err="1">
                <a:latin typeface="Arial" panose="020B0604020202020204" pitchFamily="34" charset="0"/>
                <a:cs typeface="Arial" panose="020B0604020202020204" pitchFamily="34" charset="0"/>
              </a:rPr>
              <a:t>colors</a:t>
            </a:r>
            <a:r>
              <a:rPr lang="en-SG" dirty="0">
                <a:latin typeface="Arial" panose="020B0604020202020204" pitchFamily="34" charset="0"/>
                <a:cs typeface="Arial" panose="020B0604020202020204" pitchFamily="34" charset="0"/>
              </a:rPr>
              <a:t>. The white line marks the boundary of the national park.</a:t>
            </a:r>
          </a:p>
          <a:p>
            <a:r>
              <a:rPr lang="en-SG" dirty="0">
                <a:latin typeface="Arial" panose="020B0604020202020204" pitchFamily="34" charset="0"/>
                <a:cs typeface="Arial" panose="020B0604020202020204" pitchFamily="34" charset="0"/>
              </a:rPr>
              <a:t>As beautifully demonstrated by the animation, wolf packs generally avoid being around each other unless they are fighting for food that may be in short supply. When that occurs, they may engage in battles with other packs in order to continue have their claim on a given location as well as the food found within it. </a:t>
            </a:r>
          </a:p>
          <a:p>
            <a:r>
              <a:rPr lang="en-SG" dirty="0">
                <a:latin typeface="Arial" panose="020B0604020202020204" pitchFamily="34" charset="0"/>
                <a:cs typeface="Arial" panose="020B0604020202020204" pitchFamily="34" charset="0"/>
              </a:rPr>
              <a:t>Wolves may need to shift their territory due to human activity as well. When people clear out part of their natural habitat they may have to find a new route to get to their food sources. This can also create conflicts among the various wolf packs due to overstepping their bounds.</a:t>
            </a:r>
          </a:p>
          <a:p>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earthlymission.com</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gps</a:t>
            </a:r>
            <a:r>
              <a:rPr lang="en-US" dirty="0">
                <a:latin typeface="Arial" panose="020B0604020202020204" pitchFamily="34" charset="0"/>
                <a:cs typeface="Arial" panose="020B0604020202020204" pitchFamily="34" charset="0"/>
              </a:rPr>
              <a:t>-tracking-shows-how-much-wolf-packs-avoid-each-others-range/</a:t>
            </a:r>
          </a:p>
          <a:p>
            <a:r>
              <a:rPr lang="en-US" dirty="0">
                <a:latin typeface="Arial" panose="020B0604020202020204" pitchFamily="34" charset="0"/>
                <a:cs typeface="Arial" panose="020B0604020202020204" pitchFamily="34" charset="0"/>
              </a:rPr>
              <a:t>Accessed 8 Jan 2020</a:t>
            </a:r>
          </a:p>
          <a:p>
            <a:r>
              <a:rPr lang="en-SG" dirty="0">
                <a:latin typeface="Arial" panose="020B0604020202020204" pitchFamily="34" charset="0"/>
                <a:cs typeface="Arial" panose="020B0604020202020204" pitchFamily="34" charset="0"/>
              </a:rPr>
              <a:t>About (Facebook page started in 2015)</a:t>
            </a:r>
          </a:p>
          <a:p>
            <a:r>
              <a:rPr lang="en-SG" dirty="0">
                <a:latin typeface="Arial" panose="020B0604020202020204" pitchFamily="34" charset="0"/>
                <a:cs typeface="Arial" panose="020B0604020202020204" pitchFamily="34" charset="0"/>
              </a:rPr>
              <a:t>The Voyageurs Wolf Project studies wolves and their prey (moose, deer, and beavers) during the summer in and around Voyageurs National Park, Minnesota.</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167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204331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875413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8510206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084302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5811853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805420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p:txBody>
      </p:sp>
    </p:spTree>
    <p:extLst>
      <p:ext uri="{BB962C8B-B14F-4D97-AF65-F5344CB8AC3E}">
        <p14:creationId xmlns:p14="http://schemas.microsoft.com/office/powerpoint/2010/main" val="7214147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755350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living a defeated life, you will conquer the world—literally!</a:t>
            </a:r>
          </a:p>
        </p:txBody>
      </p:sp>
    </p:spTree>
    <p:extLst>
      <p:ext uri="{BB962C8B-B14F-4D97-AF65-F5344CB8AC3E}">
        <p14:creationId xmlns:p14="http://schemas.microsoft.com/office/powerpoint/2010/main" val="26661240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5574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How about you? Have you ever been deceived to follow teachings against the Bible? </a:t>
            </a:r>
          </a:p>
          <a:p>
            <a:r>
              <a:rPr lang="en-US" dirty="0">
                <a:latin typeface="Arial" panose="020B0604020202020204" pitchFamily="34" charset="0"/>
                <a:cs typeface="Arial" panose="020B0604020202020204" pitchFamily="34" charset="0"/>
              </a:rPr>
              <a:t>• Have you fallen into the lie that buying something would make you happy? Did it? This is false teaching about material things.</a:t>
            </a:r>
          </a:p>
          <a:p>
            <a:r>
              <a:rPr lang="en-US" dirty="0">
                <a:latin typeface="Arial" panose="020B0604020202020204" pitchFamily="34" charset="0"/>
                <a:cs typeface="Arial" panose="020B0604020202020204" pitchFamily="34" charset="0"/>
              </a:rPr>
              <a:t>• Have you ever seen porn? This teaches falsely about sex.</a:t>
            </a:r>
          </a:p>
          <a:p>
            <a:r>
              <a:rPr lang="en-US" dirty="0">
                <a:latin typeface="Arial" panose="020B0604020202020204" pitchFamily="34" charset="0"/>
                <a:cs typeface="Arial" panose="020B0604020202020204" pitchFamily="34" charset="0"/>
              </a:rPr>
              <a:t>• Have you gotten out of balance too much towards grace or law?</a:t>
            </a:r>
          </a:p>
          <a:p>
            <a:r>
              <a:rPr lang="en-US" dirty="0">
                <a:latin typeface="Arial" panose="020B0604020202020204" pitchFamily="34" charset="0"/>
                <a:cs typeface="Arial" panose="020B0604020202020204" pitchFamily="34" charset="0"/>
              </a:rPr>
              <a:t>• What about now? Are you out of balance in your understanding of God at all right now or do you completely understand God and fully obey him in every way?</a:t>
            </a:r>
          </a:p>
          <a:p>
            <a:r>
              <a:rPr lang="en-US" dirty="0">
                <a:latin typeface="Arial" panose="020B0604020202020204" pitchFamily="34" charset="0"/>
                <a:cs typeface="Arial" panose="020B0604020202020204" pitchFamily="34" charset="0"/>
              </a:rPr>
              <a:t>So you are susceptible to false teaching, aren’t you?</a:t>
            </a:r>
          </a:p>
        </p:txBody>
      </p:sp>
    </p:spTree>
    <p:extLst>
      <p:ext uri="{BB962C8B-B14F-4D97-AF65-F5344CB8AC3E}">
        <p14:creationId xmlns:p14="http://schemas.microsoft.com/office/powerpoint/2010/main" val="35730813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doubt your state (now and forever), you will </a:t>
            </a:r>
            <a:r>
              <a:rPr lang="en-US" i="1" dirty="0">
                <a:latin typeface="Arial" panose="020B0604020202020204" pitchFamily="34" charset="0"/>
                <a:cs typeface="Arial" panose="020B0604020202020204" pitchFamily="34" charset="0"/>
              </a:rPr>
              <a:t>know</a:t>
            </a:r>
            <a:r>
              <a:rPr lang="en-US" i="0" dirty="0">
                <a:latin typeface="Arial" panose="020B0604020202020204" pitchFamily="34" charset="0"/>
                <a:cs typeface="Arial" panose="020B0604020202020204" pitchFamily="34" charset="0"/>
              </a:rPr>
              <a:t> that you have eternal life!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86844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Do you have the Son?  Then what else do you have?  Life!  Eternal life!</a:t>
            </a:r>
            <a:endParaRPr lang="en-SG" dirty="0">
              <a:latin typeface="+mn-lt"/>
              <a:cs typeface="ＭＳ Ｐゴシック" charset="0"/>
            </a:endParaRPr>
          </a:p>
          <a:p>
            <a:pPr>
              <a:defRPr/>
            </a:pPr>
            <a:r>
              <a:rPr lang="en-US" dirty="0">
                <a:latin typeface="+mn-lt"/>
                <a:cs typeface="ＭＳ Ｐゴシック" charset="0"/>
              </a:rPr>
              <a:t> </a:t>
            </a:r>
            <a:endParaRPr lang="en-SG" dirty="0">
              <a:latin typeface="+mn-lt"/>
              <a:cs typeface="ＭＳ Ｐゴシック" charset="0"/>
            </a:endParaRPr>
          </a:p>
          <a:p>
            <a:pPr>
              <a:defRPr/>
            </a:pPr>
            <a:r>
              <a:rPr lang="en-US" dirty="0">
                <a:latin typeface="+mn-lt"/>
                <a:cs typeface="ＭＳ Ｐゴシック" charset="0"/>
              </a:rPr>
              <a:t>Have you believed in the Son?  Then you can </a:t>
            </a:r>
            <a:r>
              <a:rPr lang="en-US" i="1" dirty="0">
                <a:latin typeface="+mn-lt"/>
                <a:cs typeface="ＭＳ Ｐゴシック" charset="0"/>
              </a:rPr>
              <a:t>know</a:t>
            </a:r>
            <a:r>
              <a:rPr lang="en-US" dirty="0">
                <a:latin typeface="+mn-lt"/>
                <a:cs typeface="ＭＳ Ｐゴシック" charset="0"/>
              </a:rPr>
              <a:t> that you have eternal life—not </a:t>
            </a:r>
            <a:r>
              <a:rPr lang="en-US" i="1" dirty="0">
                <a:latin typeface="+mn-lt"/>
                <a:cs typeface="ＭＳ Ｐゴシック" charset="0"/>
              </a:rPr>
              <a:t>wish</a:t>
            </a:r>
            <a:r>
              <a:rPr lang="en-US" dirty="0">
                <a:latin typeface="+mn-lt"/>
                <a:cs typeface="ＭＳ Ｐゴシック" charset="0"/>
              </a:rPr>
              <a:t> for eternal life, not </a:t>
            </a:r>
            <a:r>
              <a:rPr lang="en-US" i="1" dirty="0">
                <a:latin typeface="+mn-lt"/>
                <a:cs typeface="ＭＳ Ｐゴシック" charset="0"/>
              </a:rPr>
              <a:t>hope</a:t>
            </a:r>
            <a:r>
              <a:rPr lang="en-US" dirty="0">
                <a:latin typeface="+mn-lt"/>
                <a:cs typeface="ＭＳ Ｐゴシック" charset="0"/>
              </a:rPr>
              <a:t> for eternal life, not </a:t>
            </a:r>
            <a:r>
              <a:rPr lang="en-US" i="1" dirty="0">
                <a:latin typeface="+mn-lt"/>
                <a:cs typeface="ＭＳ Ｐゴシック" charset="0"/>
              </a:rPr>
              <a:t>work</a:t>
            </a:r>
            <a:r>
              <a:rPr lang="en-US" dirty="0">
                <a:latin typeface="+mn-lt"/>
                <a:cs typeface="ＭＳ Ｐゴシック" charset="0"/>
              </a:rPr>
              <a:t> for eternal life, but </a:t>
            </a:r>
            <a:r>
              <a:rPr lang="en-US" i="1" dirty="0">
                <a:latin typeface="+mn-lt"/>
                <a:cs typeface="ＭＳ Ｐゴシック" charset="0"/>
              </a:rPr>
              <a:t>know</a:t>
            </a:r>
            <a:r>
              <a:rPr lang="en-US" dirty="0">
                <a:latin typeface="+mn-lt"/>
                <a:cs typeface="ＭＳ Ｐゴシック" charset="0"/>
              </a:rPr>
              <a:t> that you have eternal life.</a:t>
            </a:r>
            <a:endParaRPr lang="en-SG" dirty="0">
              <a:latin typeface="+mn-lt"/>
              <a:cs typeface="ＭＳ Ｐゴシック" charset="0"/>
            </a:endParaRPr>
          </a:p>
          <a:p>
            <a:pPr>
              <a:defRPr/>
            </a:pPr>
            <a:r>
              <a:rPr lang="en-US" dirty="0">
                <a:latin typeface="+mn-lt"/>
                <a:cs typeface="ＭＳ Ｐゴシック" charset="0"/>
              </a:rPr>
              <a:t> </a:t>
            </a:r>
            <a:endParaRPr lang="en-SG" dirty="0">
              <a:latin typeface="+mn-lt"/>
              <a:cs typeface="ＭＳ Ｐゴシック" charset="0"/>
            </a:endParaRPr>
          </a:p>
          <a:p>
            <a:pPr>
              <a:defRPr/>
            </a:pPr>
            <a:r>
              <a:rPr lang="en-US" dirty="0">
                <a:latin typeface="+mn-lt"/>
                <a:cs typeface="ＭＳ Ｐゴシック" charset="0"/>
              </a:rPr>
              <a:t>So the question this Christmas is whether you have the Son.  He invites you into his manger, as it were, to trust him so that you can be with him “for always.”</a:t>
            </a:r>
            <a:r>
              <a:rPr lang="en-SG" dirty="0"/>
              <a:t> </a:t>
            </a:r>
            <a:endParaRPr lang="en-US" dirty="0"/>
          </a:p>
        </p:txBody>
      </p:sp>
      <p:sp>
        <p:nvSpPr>
          <p:cNvPr id="3338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0D1D1F-056A-034A-BC02-F148F371EE1C}" type="slidenum">
              <a:rPr lang="en-US" sz="1200">
                <a:solidFill>
                  <a:srgbClr val="000000"/>
                </a:solidFill>
                <a:latin typeface="Calibri" charset="0"/>
              </a:rPr>
              <a:pPr eaLnBrk="1" hangingPunct="1"/>
              <a:t>86</a:t>
            </a:fld>
            <a:endParaRPr lang="en-US" sz="1200">
              <a:solidFill>
                <a:srgbClr val="000000"/>
              </a:solidFill>
              <a:latin typeface="Calibri"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live aimlessly, you will have God lead you as you talk to him.</a:t>
            </a:r>
          </a:p>
        </p:txBody>
      </p:sp>
    </p:spTree>
    <p:extLst>
      <p:ext uri="{BB962C8B-B14F-4D97-AF65-F5344CB8AC3E}">
        <p14:creationId xmlns:p14="http://schemas.microsoft.com/office/powerpoint/2010/main" val="40386990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988667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89</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be a slave to your passions, you will be liberated.</a:t>
            </a:r>
          </a:p>
        </p:txBody>
      </p:sp>
    </p:spTree>
    <p:extLst>
      <p:ext uri="{BB962C8B-B14F-4D97-AF65-F5344CB8AC3E}">
        <p14:creationId xmlns:p14="http://schemas.microsoft.com/office/powerpoint/2010/main" val="11170732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defRPr/>
            </a:pPr>
            <a:endParaRPr lang="en-US" dirty="0">
              <a:latin typeface="Arial" charset="0"/>
            </a:endParaRPr>
          </a:p>
          <a:p>
            <a:pPr>
              <a:defRPr/>
            </a:pPr>
            <a:endParaRPr lang="en-US" dirty="0">
              <a:latin typeface="Arial" charset="0"/>
            </a:endParaRPr>
          </a:p>
        </p:txBody>
      </p:sp>
    </p:spTree>
    <p:extLst>
      <p:ext uri="{BB962C8B-B14F-4D97-AF65-F5344CB8AC3E}">
        <p14:creationId xmlns:p14="http://schemas.microsoft.com/office/powerpoint/2010/main" val="8512684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other things having a grip on you, you’ll have trust God like a little child.</a:t>
            </a:r>
          </a:p>
        </p:txBody>
      </p:sp>
    </p:spTree>
    <p:extLst>
      <p:ext uri="{BB962C8B-B14F-4D97-AF65-F5344CB8AC3E}">
        <p14:creationId xmlns:p14="http://schemas.microsoft.com/office/powerpoint/2010/main" val="26412203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14266E-B5CF-4D46-9667-1D69F5B840AD}" type="slidenum">
              <a:rPr lang="en-US" sz="1200">
                <a:solidFill>
                  <a:srgbClr val="000000"/>
                </a:solidFill>
              </a:rPr>
              <a:pPr eaLnBrk="1" hangingPunct="1"/>
              <a:t>93</a:t>
            </a:fld>
            <a:endParaRPr lang="en-US" sz="1200">
              <a:solidFill>
                <a:srgbClr val="000000"/>
              </a:solidFill>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17565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 The first letter from the Apostle John tells us how to stop losing our way—wandering off, drifting—like sheep.</a:t>
            </a:r>
          </a:p>
        </p:txBody>
      </p:sp>
    </p:spTree>
    <p:extLst>
      <p:ext uri="{BB962C8B-B14F-4D97-AF65-F5344CB8AC3E}">
        <p14:creationId xmlns:p14="http://schemas.microsoft.com/office/powerpoint/2010/main" val="35813205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p:txBody>
      </p:sp>
    </p:spTree>
    <p:extLst>
      <p:ext uri="{BB962C8B-B14F-4D97-AF65-F5344CB8AC3E}">
        <p14:creationId xmlns:p14="http://schemas.microsoft.com/office/powerpoint/2010/main" val="39175494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stay on track </a:t>
            </a:r>
            <a:r>
              <a:rPr lang="en-US" dirty="0" err="1">
                <a:latin typeface="Arial" panose="020B0604020202020204" pitchFamily="34" charset="0"/>
                <a:cs typeface="Arial" panose="020B0604020202020204" pitchFamily="34" charset="0"/>
              </a:rPr>
              <a:t>spir</a:t>
            </a:r>
            <a:endParaRPr lang="en-US"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a:latin typeface="Arial" panose="020B0604020202020204" pitchFamily="34" charset="0"/>
                <a:cs typeface="Arial" panose="020B0604020202020204" pitchFamily="34" charset="0"/>
              </a:rPr>
              <a:t>itually</a:t>
            </a:r>
            <a:r>
              <a:rPr lang="en-US" dirty="0">
                <a:latin typeface="Arial" panose="020B0604020202020204" pitchFamily="34" charset="0"/>
                <a:cs typeface="Arial" panose="020B0604020202020204" pitchFamily="34" charset="0"/>
              </a:rPr>
              <a:t> and benefit greatly by obeying God and loving each other (commands restated).</a:t>
            </a:r>
          </a:p>
        </p:txBody>
      </p:sp>
    </p:spTree>
    <p:extLst>
      <p:ext uri="{BB962C8B-B14F-4D97-AF65-F5344CB8AC3E}">
        <p14:creationId xmlns:p14="http://schemas.microsoft.com/office/powerpoint/2010/main" val="14758273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D3A5EF-978C-3641-8739-A6FDF2FF8892}" type="slidenum">
              <a:rPr lang="en-US" sz="1200"/>
              <a:pPr eaLnBrk="1" hangingPunct="1"/>
              <a:t>97</a:t>
            </a:fld>
            <a:endParaRPr lang="en-US" sz="1200"/>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68040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pPr>
                <a:defRPr/>
              </a:pPr>
              <a:t>‹#›</a:t>
            </a:fld>
            <a:endParaRPr lang="en-US"/>
          </a:p>
        </p:txBody>
      </p:sp>
    </p:spTree>
    <p:extLst>
      <p:ext uri="{BB962C8B-B14F-4D97-AF65-F5344CB8AC3E}">
        <p14:creationId xmlns:p14="http://schemas.microsoft.com/office/powerpoint/2010/main" val="2988835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pPr>
                <a:defRPr/>
              </a:pPr>
              <a:t>‹#›</a:t>
            </a:fld>
            <a:endParaRPr lang="en-US"/>
          </a:p>
        </p:txBody>
      </p:sp>
    </p:spTree>
    <p:extLst>
      <p:ext uri="{BB962C8B-B14F-4D97-AF65-F5344CB8AC3E}">
        <p14:creationId xmlns:p14="http://schemas.microsoft.com/office/powerpoint/2010/main" val="22017960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68608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09944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48547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79864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31678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27187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036717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34140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49408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2749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pPr>
                <a:defRPr/>
              </a:pPr>
              <a:t>‹#›</a:t>
            </a:fld>
            <a:endParaRPr lang="en-US"/>
          </a:p>
        </p:txBody>
      </p:sp>
    </p:spTree>
    <p:extLst>
      <p:ext uri="{BB962C8B-B14F-4D97-AF65-F5344CB8AC3E}">
        <p14:creationId xmlns:p14="http://schemas.microsoft.com/office/powerpoint/2010/main" val="11554293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06278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36975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48102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55986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194204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98291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040104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19165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61443"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B9B97B6-1A65-7D44-B7E4-486206EB1740}" type="slidenum">
              <a:rPr lang="en-US"/>
              <a:pPr>
                <a:defRPr/>
              </a:pPr>
              <a:t>‹#›</a:t>
            </a:fld>
            <a:endParaRPr lang="en-US"/>
          </a:p>
        </p:txBody>
      </p:sp>
    </p:spTree>
    <p:extLst>
      <p:ext uri="{BB962C8B-B14F-4D97-AF65-F5344CB8AC3E}">
        <p14:creationId xmlns:p14="http://schemas.microsoft.com/office/powerpoint/2010/main" val="40666115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7A309F1-D398-EB4A-BB78-7B7A1BF66F4B}" type="slidenum">
              <a:rPr lang="en-US"/>
              <a:pPr>
                <a:defRPr/>
              </a:pPr>
              <a:t>‹#›</a:t>
            </a:fld>
            <a:endParaRPr lang="en-US"/>
          </a:p>
        </p:txBody>
      </p:sp>
    </p:spTree>
    <p:extLst>
      <p:ext uri="{BB962C8B-B14F-4D97-AF65-F5344CB8AC3E}">
        <p14:creationId xmlns:p14="http://schemas.microsoft.com/office/powerpoint/2010/main" val="1801955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5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5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pPr>
              <a:defRPr/>
            </a:pPr>
            <a:fld id="{B46D01D4-6698-EB42-864F-A7AED0125B8C}" type="slidenum">
              <a:rPr lang="en-US"/>
              <a:pPr>
                <a:defRPr/>
              </a:pPr>
              <a:t>‹#›</a:t>
            </a:fld>
            <a:endParaRPr lang="en-US"/>
          </a:p>
        </p:txBody>
      </p:sp>
    </p:spTree>
    <p:extLst>
      <p:ext uri="{BB962C8B-B14F-4D97-AF65-F5344CB8AC3E}">
        <p14:creationId xmlns:p14="http://schemas.microsoft.com/office/powerpoint/2010/main" val="937065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19BBCA0-8E55-C049-A432-9FE60FDD2A98}" type="slidenum">
              <a:rPr lang="en-US"/>
              <a:pPr>
                <a:defRPr/>
              </a:pPr>
              <a:t>‹#›</a:t>
            </a:fld>
            <a:endParaRPr lang="en-US"/>
          </a:p>
        </p:txBody>
      </p:sp>
    </p:spTree>
    <p:extLst>
      <p:ext uri="{BB962C8B-B14F-4D97-AF65-F5344CB8AC3E}">
        <p14:creationId xmlns:p14="http://schemas.microsoft.com/office/powerpoint/2010/main" val="26199928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D34467C-D054-5043-B0C5-7AE404EAA7EB}" type="slidenum">
              <a:rPr lang="en-US"/>
              <a:pPr>
                <a:defRPr/>
              </a:pPr>
              <a:t>‹#›</a:t>
            </a:fld>
            <a:endParaRPr lang="en-US"/>
          </a:p>
        </p:txBody>
      </p:sp>
    </p:spTree>
    <p:extLst>
      <p:ext uri="{BB962C8B-B14F-4D97-AF65-F5344CB8AC3E}">
        <p14:creationId xmlns:p14="http://schemas.microsoft.com/office/powerpoint/2010/main" val="40256447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790E522B-15DE-E344-87A5-96C9EF91B3B6}" type="slidenum">
              <a:rPr lang="en-US"/>
              <a:pPr>
                <a:defRPr/>
              </a:pPr>
              <a:t>‹#›</a:t>
            </a:fld>
            <a:endParaRPr lang="en-US"/>
          </a:p>
        </p:txBody>
      </p:sp>
    </p:spTree>
    <p:extLst>
      <p:ext uri="{BB962C8B-B14F-4D97-AF65-F5344CB8AC3E}">
        <p14:creationId xmlns:p14="http://schemas.microsoft.com/office/powerpoint/2010/main" val="11167038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A20129E1-E721-9242-9CA0-04A0619E742B}" type="slidenum">
              <a:rPr lang="en-US"/>
              <a:pPr>
                <a:defRPr/>
              </a:pPr>
              <a:t>‹#›</a:t>
            </a:fld>
            <a:endParaRPr lang="en-US"/>
          </a:p>
        </p:txBody>
      </p:sp>
    </p:spTree>
    <p:extLst>
      <p:ext uri="{BB962C8B-B14F-4D97-AF65-F5344CB8AC3E}">
        <p14:creationId xmlns:p14="http://schemas.microsoft.com/office/powerpoint/2010/main" val="9919256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0F14A9B-9E19-F847-B982-A35E4B306429}" type="slidenum">
              <a:rPr lang="en-US"/>
              <a:pPr>
                <a:defRPr/>
              </a:pPr>
              <a:t>‹#›</a:t>
            </a:fld>
            <a:endParaRPr lang="en-US"/>
          </a:p>
        </p:txBody>
      </p:sp>
    </p:spTree>
    <p:extLst>
      <p:ext uri="{BB962C8B-B14F-4D97-AF65-F5344CB8AC3E}">
        <p14:creationId xmlns:p14="http://schemas.microsoft.com/office/powerpoint/2010/main" val="21686431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A6BA5-8DB4-2E42-B8D1-845450A08C9D}" type="slidenum">
              <a:rPr lang="en-US"/>
              <a:pPr>
                <a:defRPr/>
              </a:pPr>
              <a:t>‹#›</a:t>
            </a:fld>
            <a:endParaRPr lang="en-US"/>
          </a:p>
        </p:txBody>
      </p:sp>
    </p:spTree>
    <p:extLst>
      <p:ext uri="{BB962C8B-B14F-4D97-AF65-F5344CB8AC3E}">
        <p14:creationId xmlns:p14="http://schemas.microsoft.com/office/powerpoint/2010/main" val="34696085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894AFDE-114A-7E43-A60D-C29CC76D42F3}" type="slidenum">
              <a:rPr lang="en-US"/>
              <a:pPr>
                <a:defRPr/>
              </a:pPr>
              <a:t>‹#›</a:t>
            </a:fld>
            <a:endParaRPr lang="en-US"/>
          </a:p>
        </p:txBody>
      </p:sp>
    </p:spTree>
    <p:extLst>
      <p:ext uri="{BB962C8B-B14F-4D97-AF65-F5344CB8AC3E}">
        <p14:creationId xmlns:p14="http://schemas.microsoft.com/office/powerpoint/2010/main" val="25206738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4E83F00-B0CE-434F-834B-9B82FAAD5961}" type="slidenum">
              <a:rPr lang="en-US"/>
              <a:pPr>
                <a:defRPr/>
              </a:pPr>
              <a:t>‹#›</a:t>
            </a:fld>
            <a:endParaRPr lang="en-US"/>
          </a:p>
        </p:txBody>
      </p:sp>
    </p:spTree>
    <p:extLst>
      <p:ext uri="{BB962C8B-B14F-4D97-AF65-F5344CB8AC3E}">
        <p14:creationId xmlns:p14="http://schemas.microsoft.com/office/powerpoint/2010/main" val="2715529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0576BDB-6F9C-1E40-8357-A37A4CC6B78C}" type="slidenum">
              <a:rPr lang="en-US"/>
              <a:pPr>
                <a:defRPr/>
              </a:pPr>
              <a:t>‹#›</a:t>
            </a:fld>
            <a:endParaRPr lang="en-US"/>
          </a:p>
        </p:txBody>
      </p:sp>
    </p:spTree>
    <p:extLst>
      <p:ext uri="{BB962C8B-B14F-4D97-AF65-F5344CB8AC3E}">
        <p14:creationId xmlns:p14="http://schemas.microsoft.com/office/powerpoint/2010/main" val="32296663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25000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B5E62D-1630-CF45-AE20-353363F5CBDA}" type="slidenum">
              <a:rPr lang="en-US"/>
              <a:pPr>
                <a:defRPr/>
              </a:pPr>
              <a:t>‹#›</a:t>
            </a:fld>
            <a:endParaRPr lang="en-US"/>
          </a:p>
        </p:txBody>
      </p:sp>
    </p:spTree>
    <p:extLst>
      <p:ext uri="{BB962C8B-B14F-4D97-AF65-F5344CB8AC3E}">
        <p14:creationId xmlns:p14="http://schemas.microsoft.com/office/powerpoint/2010/main" val="38092301"/>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20876611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41911412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2845858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42878659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1861415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24490133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20273180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8669010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9013662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1178847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C16947-C80D-D845-B197-24B38B828D5E}" type="slidenum">
              <a:rPr lang="en-US"/>
              <a:pPr>
                <a:defRPr/>
              </a:pPr>
              <a:t>‹#›</a:t>
            </a:fld>
            <a:endParaRPr lang="en-US"/>
          </a:p>
        </p:txBody>
      </p:sp>
    </p:spTree>
    <p:extLst>
      <p:ext uri="{BB962C8B-B14F-4D97-AF65-F5344CB8AC3E}">
        <p14:creationId xmlns:p14="http://schemas.microsoft.com/office/powerpoint/2010/main" val="362384271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8224730"/>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078012"/>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844659"/>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146383"/>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100870"/>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877665"/>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6098919"/>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306133"/>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3330586"/>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0377543"/>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84D274-261B-A24C-9647-2653AEF033BC}" type="slidenum">
              <a:rPr lang="en-US"/>
              <a:pPr>
                <a:defRPr/>
              </a:pPr>
              <a:t>‹#›</a:t>
            </a:fld>
            <a:endParaRPr lang="en-US"/>
          </a:p>
        </p:txBody>
      </p:sp>
    </p:spTree>
    <p:extLst>
      <p:ext uri="{BB962C8B-B14F-4D97-AF65-F5344CB8AC3E}">
        <p14:creationId xmlns:p14="http://schemas.microsoft.com/office/powerpoint/2010/main" val="272350374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862171"/>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978304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832963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001481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02622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524170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791538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308152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326886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32394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7F65B7-11D3-6A43-85E7-65794E2C6B88}" type="slidenum">
              <a:rPr lang="en-US"/>
              <a:pPr>
                <a:defRPr/>
              </a:pPr>
              <a:t>‹#›</a:t>
            </a:fld>
            <a:endParaRPr lang="en-US"/>
          </a:p>
        </p:txBody>
      </p:sp>
    </p:spTree>
    <p:extLst>
      <p:ext uri="{BB962C8B-B14F-4D97-AF65-F5344CB8AC3E}">
        <p14:creationId xmlns:p14="http://schemas.microsoft.com/office/powerpoint/2010/main" val="43629087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142353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167331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92856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55139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84EC0-A10E-1349-8E43-4D8DBACF060C}" type="slidenum">
              <a:rPr lang="en-US"/>
              <a:pPr>
                <a:defRPr/>
              </a:pPr>
              <a:t>‹#›</a:t>
            </a:fld>
            <a:endParaRPr lang="en-US"/>
          </a:p>
        </p:txBody>
      </p:sp>
    </p:spTree>
    <p:extLst>
      <p:ext uri="{BB962C8B-B14F-4D97-AF65-F5344CB8AC3E}">
        <p14:creationId xmlns:p14="http://schemas.microsoft.com/office/powerpoint/2010/main" val="279071385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4AF5D6-4DC7-724D-A448-0A061B14A968}" type="slidenum">
              <a:rPr lang="en-US"/>
              <a:pPr>
                <a:defRPr/>
              </a:pPr>
              <a:t>‹#›</a:t>
            </a:fld>
            <a:endParaRPr lang="en-US"/>
          </a:p>
        </p:txBody>
      </p:sp>
    </p:spTree>
    <p:extLst>
      <p:ext uri="{BB962C8B-B14F-4D97-AF65-F5344CB8AC3E}">
        <p14:creationId xmlns:p14="http://schemas.microsoft.com/office/powerpoint/2010/main" val="429261143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41E242-74BA-2B4C-B204-CB448B301E8B}" type="slidenum">
              <a:rPr lang="en-US"/>
              <a:pPr>
                <a:defRPr/>
              </a:pPr>
              <a:t>‹#›</a:t>
            </a:fld>
            <a:endParaRPr lang="en-US"/>
          </a:p>
        </p:txBody>
      </p:sp>
    </p:spTree>
    <p:extLst>
      <p:ext uri="{BB962C8B-B14F-4D97-AF65-F5344CB8AC3E}">
        <p14:creationId xmlns:p14="http://schemas.microsoft.com/office/powerpoint/2010/main" val="33269502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pPr>
                <a:defRPr/>
              </a:pPr>
              <a:t>‹#›</a:t>
            </a:fld>
            <a:endParaRPr lang="en-US"/>
          </a:p>
        </p:txBody>
      </p:sp>
    </p:spTree>
    <p:extLst>
      <p:ext uri="{BB962C8B-B14F-4D97-AF65-F5344CB8AC3E}">
        <p14:creationId xmlns:p14="http://schemas.microsoft.com/office/powerpoint/2010/main" val="3424623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206EDC-7535-6C40-A49B-394071B7558F}" type="slidenum">
              <a:rPr lang="en-US"/>
              <a:pPr>
                <a:defRPr/>
              </a:pPr>
              <a:t>‹#›</a:t>
            </a:fld>
            <a:endParaRPr lang="en-US"/>
          </a:p>
        </p:txBody>
      </p:sp>
    </p:spTree>
    <p:extLst>
      <p:ext uri="{BB962C8B-B14F-4D97-AF65-F5344CB8AC3E}">
        <p14:creationId xmlns:p14="http://schemas.microsoft.com/office/powerpoint/2010/main" val="236502659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4B634E-E7AC-824F-BB53-3C6B479A8DC1}" type="slidenum">
              <a:rPr lang="en-US"/>
              <a:pPr>
                <a:defRPr/>
              </a:pPr>
              <a:t>‹#›</a:t>
            </a:fld>
            <a:endParaRPr lang="en-US"/>
          </a:p>
        </p:txBody>
      </p:sp>
    </p:spTree>
    <p:extLst>
      <p:ext uri="{BB962C8B-B14F-4D97-AF65-F5344CB8AC3E}">
        <p14:creationId xmlns:p14="http://schemas.microsoft.com/office/powerpoint/2010/main" val="36109483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D01CA9-AA9E-BA41-BECA-B22440878F82}" type="slidenum">
              <a:rPr lang="en-US"/>
              <a:pPr>
                <a:defRPr/>
              </a:pPr>
              <a:t>‹#›</a:t>
            </a:fld>
            <a:endParaRPr lang="en-US"/>
          </a:p>
        </p:txBody>
      </p:sp>
    </p:spTree>
    <p:extLst>
      <p:ext uri="{BB962C8B-B14F-4D97-AF65-F5344CB8AC3E}">
        <p14:creationId xmlns:p14="http://schemas.microsoft.com/office/powerpoint/2010/main" val="15823313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35911692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BB361C1-D841-CD4C-B173-A6C11638C030}" type="slidenum">
              <a:rPr lang="en-GB"/>
              <a:pPr>
                <a:defRPr/>
              </a:pPr>
              <a:t>‹#›</a:t>
            </a:fld>
            <a:endParaRPr lang="en-GB"/>
          </a:p>
        </p:txBody>
      </p:sp>
    </p:spTree>
    <p:extLst>
      <p:ext uri="{BB962C8B-B14F-4D97-AF65-F5344CB8AC3E}">
        <p14:creationId xmlns:p14="http://schemas.microsoft.com/office/powerpoint/2010/main" val="512694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AA646837-C3B5-E34E-A8EC-D5ACAFE56961}" type="slidenum">
              <a:rPr lang="en-US"/>
              <a:pPr>
                <a:defRPr/>
              </a:pPr>
              <a:t>‹#›</a:t>
            </a:fld>
            <a:endParaRPr lang="en-US"/>
          </a:p>
        </p:txBody>
      </p:sp>
    </p:spTree>
    <p:extLst>
      <p:ext uri="{BB962C8B-B14F-4D97-AF65-F5344CB8AC3E}">
        <p14:creationId xmlns:p14="http://schemas.microsoft.com/office/powerpoint/2010/main" val="18241153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CA7062-E508-9F4A-B236-C2ABCC3DBA8C}" type="slidenum">
              <a:rPr lang="en-US"/>
              <a:pPr>
                <a:defRPr/>
              </a:pPr>
              <a:t>‹#›</a:t>
            </a:fld>
            <a:endParaRPr lang="en-US"/>
          </a:p>
        </p:txBody>
      </p:sp>
    </p:spTree>
    <p:extLst>
      <p:ext uri="{BB962C8B-B14F-4D97-AF65-F5344CB8AC3E}">
        <p14:creationId xmlns:p14="http://schemas.microsoft.com/office/powerpoint/2010/main" val="311335803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1ACBAF-3CE2-A14D-BF16-FD6E1509ACCA}" type="slidenum">
              <a:rPr lang="en-US"/>
              <a:pPr>
                <a:defRPr/>
              </a:pPr>
              <a:t>‹#›</a:t>
            </a:fld>
            <a:endParaRPr lang="en-US"/>
          </a:p>
        </p:txBody>
      </p:sp>
    </p:spTree>
    <p:extLst>
      <p:ext uri="{BB962C8B-B14F-4D97-AF65-F5344CB8AC3E}">
        <p14:creationId xmlns:p14="http://schemas.microsoft.com/office/powerpoint/2010/main" val="301250203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94B2BB6-5C13-3F4F-8553-C61C0503B6CC}" type="slidenum">
              <a:rPr lang="en-US"/>
              <a:pPr>
                <a:defRPr/>
              </a:pPr>
              <a:t>‹#›</a:t>
            </a:fld>
            <a:endParaRPr lang="en-US"/>
          </a:p>
        </p:txBody>
      </p:sp>
    </p:spTree>
    <p:extLst>
      <p:ext uri="{BB962C8B-B14F-4D97-AF65-F5344CB8AC3E}">
        <p14:creationId xmlns:p14="http://schemas.microsoft.com/office/powerpoint/2010/main" val="411333482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17D1921-ECF5-E648-991C-B650298E3967}" type="slidenum">
              <a:rPr lang="en-US"/>
              <a:pPr>
                <a:defRPr/>
              </a:pPr>
              <a:t>‹#›</a:t>
            </a:fld>
            <a:endParaRPr lang="en-US"/>
          </a:p>
        </p:txBody>
      </p:sp>
    </p:spTree>
    <p:extLst>
      <p:ext uri="{BB962C8B-B14F-4D97-AF65-F5344CB8AC3E}">
        <p14:creationId xmlns:p14="http://schemas.microsoft.com/office/powerpoint/2010/main" val="224869106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pPr>
                <a:defRPr/>
              </a:pPr>
              <a:t>‹#›</a:t>
            </a:fld>
            <a:endParaRPr lang="en-US"/>
          </a:p>
        </p:txBody>
      </p:sp>
    </p:spTree>
    <p:extLst>
      <p:ext uri="{BB962C8B-B14F-4D97-AF65-F5344CB8AC3E}">
        <p14:creationId xmlns:p14="http://schemas.microsoft.com/office/powerpoint/2010/main" val="1932730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60212BE-386A-BD4B-A821-0DDA16E13A92}" type="slidenum">
              <a:rPr lang="en-US"/>
              <a:pPr>
                <a:defRPr/>
              </a:pPr>
              <a:t>‹#›</a:t>
            </a:fld>
            <a:endParaRPr lang="en-US"/>
          </a:p>
        </p:txBody>
      </p:sp>
    </p:spTree>
    <p:extLst>
      <p:ext uri="{BB962C8B-B14F-4D97-AF65-F5344CB8AC3E}">
        <p14:creationId xmlns:p14="http://schemas.microsoft.com/office/powerpoint/2010/main" val="411844949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BB5A19-A720-8D4B-8784-7F0871729F49}" type="slidenum">
              <a:rPr lang="en-US"/>
              <a:pPr>
                <a:defRPr/>
              </a:pPr>
              <a:t>‹#›</a:t>
            </a:fld>
            <a:endParaRPr lang="en-US"/>
          </a:p>
        </p:txBody>
      </p:sp>
    </p:spTree>
    <p:extLst>
      <p:ext uri="{BB962C8B-B14F-4D97-AF65-F5344CB8AC3E}">
        <p14:creationId xmlns:p14="http://schemas.microsoft.com/office/powerpoint/2010/main" val="134954550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15E6B23-D31A-9C43-8FFE-0B37679E9CA8}" type="slidenum">
              <a:rPr lang="en-US"/>
              <a:pPr>
                <a:defRPr/>
              </a:pPr>
              <a:t>‹#›</a:t>
            </a:fld>
            <a:endParaRPr lang="en-US"/>
          </a:p>
        </p:txBody>
      </p:sp>
    </p:spTree>
    <p:extLst>
      <p:ext uri="{BB962C8B-B14F-4D97-AF65-F5344CB8AC3E}">
        <p14:creationId xmlns:p14="http://schemas.microsoft.com/office/powerpoint/2010/main" val="412125760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CC156C0-58F7-594F-976B-EAD26E02FC82}" type="slidenum">
              <a:rPr lang="en-US"/>
              <a:pPr>
                <a:defRPr/>
              </a:pPr>
              <a:t>‹#›</a:t>
            </a:fld>
            <a:endParaRPr lang="en-US"/>
          </a:p>
        </p:txBody>
      </p:sp>
    </p:spTree>
    <p:extLst>
      <p:ext uri="{BB962C8B-B14F-4D97-AF65-F5344CB8AC3E}">
        <p14:creationId xmlns:p14="http://schemas.microsoft.com/office/powerpoint/2010/main" val="23009126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319A99-4B20-C44C-8C83-81766B8FDB07}" type="slidenum">
              <a:rPr lang="en-US"/>
              <a:pPr>
                <a:defRPr/>
              </a:pPr>
              <a:t>‹#›</a:t>
            </a:fld>
            <a:endParaRPr lang="en-US"/>
          </a:p>
        </p:txBody>
      </p:sp>
    </p:spTree>
    <p:extLst>
      <p:ext uri="{BB962C8B-B14F-4D97-AF65-F5344CB8AC3E}">
        <p14:creationId xmlns:p14="http://schemas.microsoft.com/office/powerpoint/2010/main" val="227279228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8EE3332-B83C-C746-9948-14BEDB8613E4}" type="slidenum">
              <a:rPr lang="en-US"/>
              <a:pPr>
                <a:defRPr/>
              </a:pPr>
              <a:t>‹#›</a:t>
            </a:fld>
            <a:endParaRPr lang="en-US"/>
          </a:p>
        </p:txBody>
      </p:sp>
    </p:spTree>
    <p:extLst>
      <p:ext uri="{BB962C8B-B14F-4D97-AF65-F5344CB8AC3E}">
        <p14:creationId xmlns:p14="http://schemas.microsoft.com/office/powerpoint/2010/main" val="215549056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902A8E1-E553-2743-890A-74444B41A06F}" type="slidenum">
              <a:rPr lang="en-US"/>
              <a:pPr>
                <a:defRPr/>
              </a:pPr>
              <a:t>‹#›</a:t>
            </a:fld>
            <a:endParaRPr lang="en-US"/>
          </a:p>
        </p:txBody>
      </p:sp>
    </p:spTree>
    <p:extLst>
      <p:ext uri="{BB962C8B-B14F-4D97-AF65-F5344CB8AC3E}">
        <p14:creationId xmlns:p14="http://schemas.microsoft.com/office/powerpoint/2010/main" val="14761224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E7E5544-0B26-0E49-B8BB-C0656A0D3078}" type="slidenum">
              <a:rPr lang="en-US"/>
              <a:pPr>
                <a:defRPr/>
              </a:pPr>
              <a:t>‹#›</a:t>
            </a:fld>
            <a:endParaRPr lang="en-US"/>
          </a:p>
        </p:txBody>
      </p:sp>
    </p:spTree>
    <p:extLst>
      <p:ext uri="{BB962C8B-B14F-4D97-AF65-F5344CB8AC3E}">
        <p14:creationId xmlns:p14="http://schemas.microsoft.com/office/powerpoint/2010/main" val="2034443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B09D4F73-931A-404D-A43D-71F308B47846}" type="slidenum">
              <a:rPr lang="en-US"/>
              <a:pPr>
                <a:defRPr/>
              </a:pPr>
              <a:t>‹#›</a:t>
            </a:fld>
            <a:endParaRPr lang="en-US"/>
          </a:p>
        </p:txBody>
      </p:sp>
    </p:spTree>
    <p:extLst>
      <p:ext uri="{BB962C8B-B14F-4D97-AF65-F5344CB8AC3E}">
        <p14:creationId xmlns:p14="http://schemas.microsoft.com/office/powerpoint/2010/main" val="5011023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D6B8DFAE-7C50-BD4F-8FFA-C8DB4E248B2E}" type="slidenum">
              <a:rPr lang="en-US"/>
              <a:pPr>
                <a:defRPr/>
              </a:pPr>
              <a:t>‹#›</a:t>
            </a:fld>
            <a:endParaRPr lang="en-US"/>
          </a:p>
        </p:txBody>
      </p:sp>
    </p:spTree>
    <p:extLst>
      <p:ext uri="{BB962C8B-B14F-4D97-AF65-F5344CB8AC3E}">
        <p14:creationId xmlns:p14="http://schemas.microsoft.com/office/powerpoint/2010/main" val="3373122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pPr>
                <a:defRPr/>
              </a:pPr>
              <a:t>‹#›</a:t>
            </a:fld>
            <a:endParaRPr lang="en-US"/>
          </a:p>
        </p:txBody>
      </p:sp>
    </p:spTree>
    <p:extLst>
      <p:ext uri="{BB962C8B-B14F-4D97-AF65-F5344CB8AC3E}">
        <p14:creationId xmlns:p14="http://schemas.microsoft.com/office/powerpoint/2010/main" val="81231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976F23EC-3D21-9440-B477-0E9678CE4123}" type="slidenum">
              <a:rPr lang="en-US"/>
              <a:pPr>
                <a:defRPr/>
              </a:pPr>
              <a:t>‹#›</a:t>
            </a:fld>
            <a:endParaRPr lang="en-US"/>
          </a:p>
        </p:txBody>
      </p:sp>
    </p:spTree>
    <p:extLst>
      <p:ext uri="{BB962C8B-B14F-4D97-AF65-F5344CB8AC3E}">
        <p14:creationId xmlns:p14="http://schemas.microsoft.com/office/powerpoint/2010/main" val="189498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6A66A135-ED9A-5C41-BC53-2914C09BE73F}" type="slidenum">
              <a:rPr lang="en-US"/>
              <a:pPr>
                <a:defRPr/>
              </a:pPr>
              <a:t>‹#›</a:t>
            </a:fld>
            <a:endParaRPr lang="en-US"/>
          </a:p>
        </p:txBody>
      </p:sp>
    </p:spTree>
    <p:extLst>
      <p:ext uri="{BB962C8B-B14F-4D97-AF65-F5344CB8AC3E}">
        <p14:creationId xmlns:p14="http://schemas.microsoft.com/office/powerpoint/2010/main" val="42348539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D25211E0-DA40-2E4F-8EAA-7621CAE27A57}" type="slidenum">
              <a:rPr lang="en-US"/>
              <a:pPr>
                <a:defRPr/>
              </a:pPr>
              <a:t>‹#›</a:t>
            </a:fld>
            <a:endParaRPr lang="en-US"/>
          </a:p>
        </p:txBody>
      </p:sp>
    </p:spTree>
    <p:extLst>
      <p:ext uri="{BB962C8B-B14F-4D97-AF65-F5344CB8AC3E}">
        <p14:creationId xmlns:p14="http://schemas.microsoft.com/office/powerpoint/2010/main" val="39497973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3F92300-2038-3640-9ED1-11C79F47AB8F}" type="slidenum">
              <a:rPr lang="en-US"/>
              <a:pPr>
                <a:defRPr/>
              </a:pPr>
              <a:t>‹#›</a:t>
            </a:fld>
            <a:endParaRPr lang="en-US"/>
          </a:p>
        </p:txBody>
      </p:sp>
    </p:spTree>
    <p:extLst>
      <p:ext uri="{BB962C8B-B14F-4D97-AF65-F5344CB8AC3E}">
        <p14:creationId xmlns:p14="http://schemas.microsoft.com/office/powerpoint/2010/main" val="1746278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4E690250-5BEE-104D-AE44-451BC007B7DA}" type="slidenum">
              <a:rPr lang="en-US"/>
              <a:pPr>
                <a:defRPr/>
              </a:pPr>
              <a:t>‹#›</a:t>
            </a:fld>
            <a:endParaRPr lang="en-US"/>
          </a:p>
        </p:txBody>
      </p:sp>
    </p:spTree>
    <p:extLst>
      <p:ext uri="{BB962C8B-B14F-4D97-AF65-F5344CB8AC3E}">
        <p14:creationId xmlns:p14="http://schemas.microsoft.com/office/powerpoint/2010/main" val="531698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9A1FFD78-ED6C-4740-AAE0-F37A832AF788}" type="slidenum">
              <a:rPr lang="en-US"/>
              <a:pPr>
                <a:defRPr/>
              </a:pPr>
              <a:t>‹#›</a:t>
            </a:fld>
            <a:endParaRPr lang="en-US"/>
          </a:p>
        </p:txBody>
      </p:sp>
    </p:spTree>
    <p:extLst>
      <p:ext uri="{BB962C8B-B14F-4D97-AF65-F5344CB8AC3E}">
        <p14:creationId xmlns:p14="http://schemas.microsoft.com/office/powerpoint/2010/main" val="1553575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6A12D375-E13F-4242-8021-D17C5ADBCA55}" type="slidenum">
              <a:rPr lang="en-US"/>
              <a:pPr>
                <a:defRPr/>
              </a:pPr>
              <a:t>‹#›</a:t>
            </a:fld>
            <a:endParaRPr lang="en-US"/>
          </a:p>
        </p:txBody>
      </p:sp>
    </p:spTree>
    <p:extLst>
      <p:ext uri="{BB962C8B-B14F-4D97-AF65-F5344CB8AC3E}">
        <p14:creationId xmlns:p14="http://schemas.microsoft.com/office/powerpoint/2010/main" val="1219618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A94DEBB-38D8-664E-A271-293E42CDDC3F}" type="datetimeFigureOut">
              <a:rPr lang="en-US"/>
              <a:pPr>
                <a:defRPr/>
              </a:pPr>
              <a:t>1/11/20</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8ADAC7D-A7B6-7949-8264-A46CA49307B9}" type="slidenum">
              <a:rPr lang="en-US"/>
              <a:pPr>
                <a:defRPr/>
              </a:pPr>
              <a:t>‹#›</a:t>
            </a:fld>
            <a:endParaRPr lang="en-US"/>
          </a:p>
        </p:txBody>
      </p:sp>
    </p:spTree>
    <p:extLst>
      <p:ext uri="{BB962C8B-B14F-4D97-AF65-F5344CB8AC3E}">
        <p14:creationId xmlns:p14="http://schemas.microsoft.com/office/powerpoint/2010/main" val="26043848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9E237E1-4C67-E049-BEB5-2819ABA2B135}" type="datetimeFigureOut">
              <a:rPr lang="en-US"/>
              <a:pPr>
                <a:defRPr/>
              </a:pPr>
              <a:t>1/11/20</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C0C2C0-CDAE-3643-98D3-132DBAA9CE2B}" type="slidenum">
              <a:rPr lang="en-US"/>
              <a:pPr>
                <a:defRPr/>
              </a:pPr>
              <a:t>‹#›</a:t>
            </a:fld>
            <a:endParaRPr lang="en-US"/>
          </a:p>
        </p:txBody>
      </p:sp>
    </p:spTree>
    <p:extLst>
      <p:ext uri="{BB962C8B-B14F-4D97-AF65-F5344CB8AC3E}">
        <p14:creationId xmlns:p14="http://schemas.microsoft.com/office/powerpoint/2010/main" val="20216843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3F1F2BF-995F-E341-AA47-44E362E1E8D3}" type="datetimeFigureOut">
              <a:rPr lang="en-US"/>
              <a:pPr>
                <a:defRPr/>
              </a:pPr>
              <a:t>1/11/20</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41C7561-1533-4D4A-956B-FE5B0B016CB7}" type="slidenum">
              <a:rPr lang="en-US"/>
              <a:pPr>
                <a:defRPr/>
              </a:pPr>
              <a:t>‹#›</a:t>
            </a:fld>
            <a:endParaRPr lang="en-US"/>
          </a:p>
        </p:txBody>
      </p:sp>
    </p:spTree>
    <p:extLst>
      <p:ext uri="{BB962C8B-B14F-4D97-AF65-F5344CB8AC3E}">
        <p14:creationId xmlns:p14="http://schemas.microsoft.com/office/powerpoint/2010/main" val="177390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pPr>
                <a:defRPr/>
              </a:pPr>
              <a:t>‹#›</a:t>
            </a:fld>
            <a:endParaRPr lang="en-US"/>
          </a:p>
        </p:txBody>
      </p:sp>
    </p:spTree>
    <p:extLst>
      <p:ext uri="{BB962C8B-B14F-4D97-AF65-F5344CB8AC3E}">
        <p14:creationId xmlns:p14="http://schemas.microsoft.com/office/powerpoint/2010/main" val="4009976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62C1A8E-CECA-C546-A52E-E63CCC71CC54}" type="datetimeFigureOut">
              <a:rPr lang="en-US"/>
              <a:pPr>
                <a:defRPr/>
              </a:pPr>
              <a:t>1/11/20</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5A8239B-FA74-974E-BD5C-823410B06D89}" type="slidenum">
              <a:rPr lang="en-US"/>
              <a:pPr>
                <a:defRPr/>
              </a:pPr>
              <a:t>‹#›</a:t>
            </a:fld>
            <a:endParaRPr lang="en-US"/>
          </a:p>
        </p:txBody>
      </p:sp>
    </p:spTree>
    <p:extLst>
      <p:ext uri="{BB962C8B-B14F-4D97-AF65-F5344CB8AC3E}">
        <p14:creationId xmlns:p14="http://schemas.microsoft.com/office/powerpoint/2010/main" val="4219422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3F19862-4056-A547-8450-D9F2795FAF5C}" type="datetimeFigureOut">
              <a:rPr lang="en-US"/>
              <a:pPr>
                <a:defRPr/>
              </a:pPr>
              <a:t>1/11/20</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1B51B87-A5A4-EC41-B256-82F2BC82E6B6}" type="slidenum">
              <a:rPr lang="en-US"/>
              <a:pPr>
                <a:defRPr/>
              </a:pPr>
              <a:t>‹#›</a:t>
            </a:fld>
            <a:endParaRPr lang="en-US"/>
          </a:p>
        </p:txBody>
      </p:sp>
    </p:spTree>
    <p:extLst>
      <p:ext uri="{BB962C8B-B14F-4D97-AF65-F5344CB8AC3E}">
        <p14:creationId xmlns:p14="http://schemas.microsoft.com/office/powerpoint/2010/main" val="6900794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15050D0-7076-1845-B5C0-5B09D97DEC1E}" type="datetimeFigureOut">
              <a:rPr lang="en-US"/>
              <a:pPr>
                <a:defRPr/>
              </a:pPr>
              <a:t>1/11/20</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292F1AF-166C-9D43-92DE-BDC3A8A7A5FD}" type="slidenum">
              <a:rPr lang="en-US"/>
              <a:pPr>
                <a:defRPr/>
              </a:pPr>
              <a:t>‹#›</a:t>
            </a:fld>
            <a:endParaRPr lang="en-US"/>
          </a:p>
        </p:txBody>
      </p:sp>
    </p:spTree>
    <p:extLst>
      <p:ext uri="{BB962C8B-B14F-4D97-AF65-F5344CB8AC3E}">
        <p14:creationId xmlns:p14="http://schemas.microsoft.com/office/powerpoint/2010/main" val="3584577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C9C3E70-8F45-6044-A403-9AB0CE74E46B}" type="datetimeFigureOut">
              <a:rPr lang="en-US"/>
              <a:pPr>
                <a:defRPr/>
              </a:pPr>
              <a:t>1/11/20</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C0C133-5654-7C4C-84D0-A2089A4A0B46}" type="slidenum">
              <a:rPr lang="en-US"/>
              <a:pPr>
                <a:defRPr/>
              </a:pPr>
              <a:t>‹#›</a:t>
            </a:fld>
            <a:endParaRPr lang="en-US"/>
          </a:p>
        </p:txBody>
      </p:sp>
    </p:spTree>
    <p:extLst>
      <p:ext uri="{BB962C8B-B14F-4D97-AF65-F5344CB8AC3E}">
        <p14:creationId xmlns:p14="http://schemas.microsoft.com/office/powerpoint/2010/main" val="26253264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F459E43-6A78-064B-AFE9-6D65A4241054}" type="datetimeFigureOut">
              <a:rPr lang="en-US"/>
              <a:pPr>
                <a:defRPr/>
              </a:pPr>
              <a:t>1/11/20</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C0562F6-D720-764C-8AB9-AD829A9D8DF5}" type="slidenum">
              <a:rPr lang="en-US"/>
              <a:pPr>
                <a:defRPr/>
              </a:pPr>
              <a:t>‹#›</a:t>
            </a:fld>
            <a:endParaRPr lang="en-US"/>
          </a:p>
        </p:txBody>
      </p:sp>
    </p:spTree>
    <p:extLst>
      <p:ext uri="{BB962C8B-B14F-4D97-AF65-F5344CB8AC3E}">
        <p14:creationId xmlns:p14="http://schemas.microsoft.com/office/powerpoint/2010/main" val="34298685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745A347-38CB-574F-9005-49E73F8ACBD5}" type="datetimeFigureOut">
              <a:rPr lang="en-US"/>
              <a:pPr>
                <a:defRPr/>
              </a:pPr>
              <a:t>1/11/20</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DC23C98-B5AB-CF41-AF6C-CFFB470849F4}" type="slidenum">
              <a:rPr lang="en-US"/>
              <a:pPr>
                <a:defRPr/>
              </a:pPr>
              <a:t>‹#›</a:t>
            </a:fld>
            <a:endParaRPr lang="en-US"/>
          </a:p>
        </p:txBody>
      </p:sp>
    </p:spTree>
    <p:extLst>
      <p:ext uri="{BB962C8B-B14F-4D97-AF65-F5344CB8AC3E}">
        <p14:creationId xmlns:p14="http://schemas.microsoft.com/office/powerpoint/2010/main" val="38053077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D4B2F59-5CDE-EC4B-9216-A5A4D63D83ED}" type="datetimeFigureOut">
              <a:rPr lang="en-US"/>
              <a:pPr>
                <a:defRPr/>
              </a:pPr>
              <a:t>1/11/20</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3E1A1D4-E267-C946-B04E-C35A1702D1A6}" type="slidenum">
              <a:rPr lang="en-US"/>
              <a:pPr>
                <a:defRPr/>
              </a:pPr>
              <a:t>‹#›</a:t>
            </a:fld>
            <a:endParaRPr lang="en-US"/>
          </a:p>
        </p:txBody>
      </p:sp>
    </p:spTree>
    <p:extLst>
      <p:ext uri="{BB962C8B-B14F-4D97-AF65-F5344CB8AC3E}">
        <p14:creationId xmlns:p14="http://schemas.microsoft.com/office/powerpoint/2010/main" val="21655316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F8ACC8-9337-2E48-8BA0-B6A4AB6BA99E}" type="datetimeFigureOut">
              <a:rPr lang="en-US"/>
              <a:pPr>
                <a:defRPr/>
              </a:pPr>
              <a:t>1/11/20</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AD538C2-A3C3-174F-929C-8F20F1B90180}" type="slidenum">
              <a:rPr lang="en-US"/>
              <a:pPr>
                <a:defRPr/>
              </a:pPr>
              <a:t>‹#›</a:t>
            </a:fld>
            <a:endParaRPr lang="en-US"/>
          </a:p>
        </p:txBody>
      </p:sp>
    </p:spTree>
    <p:extLst>
      <p:ext uri="{BB962C8B-B14F-4D97-AF65-F5344CB8AC3E}">
        <p14:creationId xmlns:p14="http://schemas.microsoft.com/office/powerpoint/2010/main" val="25417669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0" fontAlgn="auto" hangingPunct="0">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0" fontAlgn="auto" hangingPunct="0">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hangingPunct="0">
              <a:defRPr>
                <a:latin typeface="Arial"/>
                <a:cs typeface="ＭＳ Ｐゴシック" charset="0"/>
              </a:defRPr>
            </a:lvl1pPr>
          </a:lstStyle>
          <a:p>
            <a:pPr>
              <a:defRPr/>
            </a:pPr>
            <a:fld id="{9D73EEC9-51F5-A84E-8347-44EF435D9B47}" type="slidenum">
              <a:rPr lang="en-US"/>
              <a:pPr>
                <a:defRPr/>
              </a:pPr>
              <a:t>‹#›</a:t>
            </a:fld>
            <a:endParaRPr lang="en-US"/>
          </a:p>
        </p:txBody>
      </p:sp>
    </p:spTree>
    <p:extLst>
      <p:ext uri="{BB962C8B-B14F-4D97-AF65-F5344CB8AC3E}">
        <p14:creationId xmlns:p14="http://schemas.microsoft.com/office/powerpoint/2010/main" val="4670895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solidFill>
                  <a:prstClr val="black">
                    <a:tint val="75000"/>
                  </a:prstClr>
                </a:solidFill>
                <a:latin typeface="Calibri"/>
              </a:defRPr>
            </a:lvl1pPr>
          </a:lstStyle>
          <a:p>
            <a:pPr>
              <a:defRPr/>
            </a:pPr>
            <a:fld id="{6BF9DC9C-9FE2-1049-B999-F620F4805F62}" type="datetimeFigureOut">
              <a:rPr lang="en-US"/>
              <a:pPr>
                <a:defRPr/>
              </a:pPr>
              <a:t>1/11/20</a:t>
            </a:fld>
            <a:endParaRPr lang="en-US"/>
          </a:p>
        </p:txBody>
      </p:sp>
      <p:sp>
        <p:nvSpPr>
          <p:cNvPr id="5" name="Footer Placeholder 4"/>
          <p:cNvSpPr>
            <a:spLocks noGrp="1"/>
          </p:cNvSpPr>
          <p:nvPr>
            <p:ph type="ftr" sz="quarter" idx="11"/>
          </p:nvPr>
        </p:nvSpPr>
        <p:spPr/>
        <p:txBody>
          <a:bodyPr/>
          <a:lstStyle>
            <a:lvl1pPr defTabSz="914400" eaLnBrk="0" hangingPunct="0">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solidFill>
                  <a:prstClr val="black">
                    <a:tint val="75000"/>
                  </a:prstClr>
                </a:solidFill>
                <a:latin typeface="Calibri"/>
              </a:defRPr>
            </a:lvl1pPr>
          </a:lstStyle>
          <a:p>
            <a:pPr>
              <a:defRPr/>
            </a:pPr>
            <a:fld id="{1F1267A2-5F23-514A-8BC6-1CD392117FB5}" type="slidenum">
              <a:rPr lang="en-US"/>
              <a:pPr>
                <a:defRPr/>
              </a:pPr>
              <a:t>‹#›</a:t>
            </a:fld>
            <a:endParaRPr lang="en-US"/>
          </a:p>
        </p:txBody>
      </p:sp>
    </p:spTree>
    <p:extLst>
      <p:ext uri="{BB962C8B-B14F-4D97-AF65-F5344CB8AC3E}">
        <p14:creationId xmlns:p14="http://schemas.microsoft.com/office/powerpoint/2010/main" val="3393240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pPr>
                <a:defRPr/>
              </a:pPr>
              <a:t>‹#›</a:t>
            </a:fld>
            <a:endParaRPr lang="en-US"/>
          </a:p>
        </p:txBody>
      </p:sp>
    </p:spTree>
    <p:extLst>
      <p:ext uri="{BB962C8B-B14F-4D97-AF65-F5344CB8AC3E}">
        <p14:creationId xmlns:p14="http://schemas.microsoft.com/office/powerpoint/2010/main" val="34868594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3E7A578-08D4-0C49-8C5B-DEDFF088CBDE}" type="slidenum">
              <a:rPr lang="en-US"/>
              <a:pPr>
                <a:defRPr/>
              </a:pPr>
              <a:t>‹#›</a:t>
            </a:fld>
            <a:endParaRPr lang="en-US"/>
          </a:p>
        </p:txBody>
      </p:sp>
    </p:spTree>
    <p:extLst>
      <p:ext uri="{BB962C8B-B14F-4D97-AF65-F5344CB8AC3E}">
        <p14:creationId xmlns:p14="http://schemas.microsoft.com/office/powerpoint/2010/main" val="22979085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A605864-8F57-EC4C-963B-D4AFB207BCD2}" type="slidenum">
              <a:rPr lang="en-US"/>
              <a:pPr>
                <a:defRPr/>
              </a:pPr>
              <a:t>‹#›</a:t>
            </a:fld>
            <a:endParaRPr lang="en-US"/>
          </a:p>
        </p:txBody>
      </p:sp>
    </p:spTree>
    <p:extLst>
      <p:ext uri="{BB962C8B-B14F-4D97-AF65-F5344CB8AC3E}">
        <p14:creationId xmlns:p14="http://schemas.microsoft.com/office/powerpoint/2010/main" val="2219220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DDF00AF-B6FA-7440-9EDD-AAF8E60EBFF0}" type="slidenum">
              <a:rPr lang="en-US"/>
              <a:pPr>
                <a:defRPr/>
              </a:pPr>
              <a:t>‹#›</a:t>
            </a:fld>
            <a:endParaRPr lang="en-US"/>
          </a:p>
        </p:txBody>
      </p:sp>
    </p:spTree>
    <p:extLst>
      <p:ext uri="{BB962C8B-B14F-4D97-AF65-F5344CB8AC3E}">
        <p14:creationId xmlns:p14="http://schemas.microsoft.com/office/powerpoint/2010/main" val="18099279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4D3C3E84-3FCC-4A47-BF9F-7525E88D517A}" type="slidenum">
              <a:rPr lang="en-US"/>
              <a:pPr>
                <a:defRPr/>
              </a:pPr>
              <a:t>‹#›</a:t>
            </a:fld>
            <a:endParaRPr lang="en-US"/>
          </a:p>
        </p:txBody>
      </p:sp>
    </p:spTree>
    <p:extLst>
      <p:ext uri="{BB962C8B-B14F-4D97-AF65-F5344CB8AC3E}">
        <p14:creationId xmlns:p14="http://schemas.microsoft.com/office/powerpoint/2010/main" val="6695496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97C59E13-9B57-6E46-9989-838803691446}" type="slidenum">
              <a:rPr lang="en-US"/>
              <a:pPr>
                <a:defRPr/>
              </a:pPr>
              <a:t>‹#›</a:t>
            </a:fld>
            <a:endParaRPr lang="en-US"/>
          </a:p>
        </p:txBody>
      </p:sp>
    </p:spTree>
    <p:extLst>
      <p:ext uri="{BB962C8B-B14F-4D97-AF65-F5344CB8AC3E}">
        <p14:creationId xmlns:p14="http://schemas.microsoft.com/office/powerpoint/2010/main" val="4075931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57EBFD6F-622E-8A43-8495-43CE7426A59A}" type="slidenum">
              <a:rPr lang="en-US"/>
              <a:pPr>
                <a:defRPr/>
              </a:pPr>
              <a:t>‹#›</a:t>
            </a:fld>
            <a:endParaRPr lang="en-US"/>
          </a:p>
        </p:txBody>
      </p:sp>
    </p:spTree>
    <p:extLst>
      <p:ext uri="{BB962C8B-B14F-4D97-AF65-F5344CB8AC3E}">
        <p14:creationId xmlns:p14="http://schemas.microsoft.com/office/powerpoint/2010/main" val="2770940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467505A-2AD1-FF4B-979E-04220205A4D5}" type="slidenum">
              <a:rPr lang="en-US"/>
              <a:pPr>
                <a:defRPr/>
              </a:pPr>
              <a:t>‹#›</a:t>
            </a:fld>
            <a:endParaRPr lang="en-US"/>
          </a:p>
        </p:txBody>
      </p:sp>
    </p:spTree>
    <p:extLst>
      <p:ext uri="{BB962C8B-B14F-4D97-AF65-F5344CB8AC3E}">
        <p14:creationId xmlns:p14="http://schemas.microsoft.com/office/powerpoint/2010/main" val="1431288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ECA87B04-33FB-D744-B0CA-C629A90E751B}" type="slidenum">
              <a:rPr lang="en-US"/>
              <a:pPr>
                <a:defRPr/>
              </a:pPr>
              <a:t>‹#›</a:t>
            </a:fld>
            <a:endParaRPr lang="en-US"/>
          </a:p>
        </p:txBody>
      </p:sp>
    </p:spTree>
    <p:extLst>
      <p:ext uri="{BB962C8B-B14F-4D97-AF65-F5344CB8AC3E}">
        <p14:creationId xmlns:p14="http://schemas.microsoft.com/office/powerpoint/2010/main" val="260167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AA7851C2-21F4-7E4A-96E6-F02DE1AEF4D1}" type="slidenum">
              <a:rPr lang="en-US"/>
              <a:pPr>
                <a:defRPr/>
              </a:pPr>
              <a:t>‹#›</a:t>
            </a:fld>
            <a:endParaRPr lang="en-US"/>
          </a:p>
        </p:txBody>
      </p:sp>
    </p:spTree>
    <p:extLst>
      <p:ext uri="{BB962C8B-B14F-4D97-AF65-F5344CB8AC3E}">
        <p14:creationId xmlns:p14="http://schemas.microsoft.com/office/powerpoint/2010/main" val="27841991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7312FB4-5AF3-7F49-B14D-C4A352A8C1DE}" type="slidenum">
              <a:rPr lang="en-US"/>
              <a:pPr>
                <a:defRPr/>
              </a:pPr>
              <a:t>‹#›</a:t>
            </a:fld>
            <a:endParaRPr lang="en-US"/>
          </a:p>
        </p:txBody>
      </p:sp>
    </p:spTree>
    <p:extLst>
      <p:ext uri="{BB962C8B-B14F-4D97-AF65-F5344CB8AC3E}">
        <p14:creationId xmlns:p14="http://schemas.microsoft.com/office/powerpoint/2010/main" val="3374618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pPr>
                <a:defRPr/>
              </a:pPr>
              <a:t>‹#›</a:t>
            </a:fld>
            <a:endParaRPr lang="en-US"/>
          </a:p>
        </p:txBody>
      </p:sp>
    </p:spTree>
    <p:extLst>
      <p:ext uri="{BB962C8B-B14F-4D97-AF65-F5344CB8AC3E}">
        <p14:creationId xmlns:p14="http://schemas.microsoft.com/office/powerpoint/2010/main" val="28495458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B99238C-B25F-F840-80D8-8DE9C2D68800}" type="slidenum">
              <a:rPr lang="en-US"/>
              <a:pPr>
                <a:defRPr/>
              </a:pPr>
              <a:t>‹#›</a:t>
            </a:fld>
            <a:endParaRPr lang="en-US"/>
          </a:p>
        </p:txBody>
      </p:sp>
    </p:spTree>
    <p:extLst>
      <p:ext uri="{BB962C8B-B14F-4D97-AF65-F5344CB8AC3E}">
        <p14:creationId xmlns:p14="http://schemas.microsoft.com/office/powerpoint/2010/main" val="1473037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a:latin typeface="Arial"/>
              </a:defRPr>
            </a:lvl1pPr>
          </a:lstStyle>
          <a:p>
            <a:pPr>
              <a:defRPr/>
            </a:pPr>
            <a:fld id="{078CF629-EABB-6543-9198-D20066B5008F}" type="slidenum">
              <a:rPr lang="en-US"/>
              <a:pPr>
                <a:defRPr/>
              </a:pPr>
              <a:t>‹#›</a:t>
            </a:fld>
            <a:endParaRPr lang="en-US"/>
          </a:p>
        </p:txBody>
      </p:sp>
    </p:spTree>
    <p:extLst>
      <p:ext uri="{BB962C8B-B14F-4D97-AF65-F5344CB8AC3E}">
        <p14:creationId xmlns:p14="http://schemas.microsoft.com/office/powerpoint/2010/main" val="28309770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769FD19-F226-EA48-A189-EDC25CD4650C}" type="slidenum">
              <a:rPr lang="en-US"/>
              <a:pPr>
                <a:defRPr/>
              </a:pPr>
              <a:t>‹#›</a:t>
            </a:fld>
            <a:endParaRPr lang="en-US"/>
          </a:p>
        </p:txBody>
      </p:sp>
    </p:spTree>
    <p:extLst>
      <p:ext uri="{BB962C8B-B14F-4D97-AF65-F5344CB8AC3E}">
        <p14:creationId xmlns:p14="http://schemas.microsoft.com/office/powerpoint/2010/main" val="2848909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FCE11A-3604-6547-8850-09B72B5BD61C}" type="slidenum">
              <a:rPr lang="en-US"/>
              <a:pPr>
                <a:defRPr/>
              </a:pPr>
              <a:t>‹#›</a:t>
            </a:fld>
            <a:endParaRPr lang="en-US"/>
          </a:p>
        </p:txBody>
      </p:sp>
    </p:spTree>
    <p:extLst>
      <p:ext uri="{BB962C8B-B14F-4D97-AF65-F5344CB8AC3E}">
        <p14:creationId xmlns:p14="http://schemas.microsoft.com/office/powerpoint/2010/main" val="16658880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FC904A-A32B-4041-9D73-D79CE36C5DE5}" type="slidenum">
              <a:rPr lang="en-US"/>
              <a:pPr>
                <a:defRPr/>
              </a:pPr>
              <a:t>‹#›</a:t>
            </a:fld>
            <a:endParaRPr lang="en-US"/>
          </a:p>
        </p:txBody>
      </p:sp>
    </p:spTree>
    <p:extLst>
      <p:ext uri="{BB962C8B-B14F-4D97-AF65-F5344CB8AC3E}">
        <p14:creationId xmlns:p14="http://schemas.microsoft.com/office/powerpoint/2010/main" val="2999433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B1926FB-481C-2744-839A-21CD29D74278}" type="slidenum">
              <a:rPr lang="en-US"/>
              <a:pPr>
                <a:defRPr/>
              </a:pPr>
              <a:t>‹#›</a:t>
            </a:fld>
            <a:endParaRPr lang="en-US"/>
          </a:p>
        </p:txBody>
      </p:sp>
    </p:spTree>
    <p:extLst>
      <p:ext uri="{BB962C8B-B14F-4D97-AF65-F5344CB8AC3E}">
        <p14:creationId xmlns:p14="http://schemas.microsoft.com/office/powerpoint/2010/main" val="12419589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D0BA60A-1646-324C-879B-6753FAECC721}" type="slidenum">
              <a:rPr lang="en-US"/>
              <a:pPr>
                <a:defRPr/>
              </a:pPr>
              <a:t>‹#›</a:t>
            </a:fld>
            <a:endParaRPr lang="en-US"/>
          </a:p>
        </p:txBody>
      </p:sp>
    </p:spTree>
    <p:extLst>
      <p:ext uri="{BB962C8B-B14F-4D97-AF65-F5344CB8AC3E}">
        <p14:creationId xmlns:p14="http://schemas.microsoft.com/office/powerpoint/2010/main" val="3651669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9B3ADB1-647B-0045-8BE1-B264B1B25C86}" type="slidenum">
              <a:rPr lang="en-US"/>
              <a:pPr>
                <a:defRPr/>
              </a:pPr>
              <a:t>‹#›</a:t>
            </a:fld>
            <a:endParaRPr lang="en-US"/>
          </a:p>
        </p:txBody>
      </p:sp>
    </p:spTree>
    <p:extLst>
      <p:ext uri="{BB962C8B-B14F-4D97-AF65-F5344CB8AC3E}">
        <p14:creationId xmlns:p14="http://schemas.microsoft.com/office/powerpoint/2010/main" val="39580350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88F4F07-00B8-5A49-A120-0DCE12CA23C0}" type="slidenum">
              <a:rPr lang="en-US"/>
              <a:pPr>
                <a:defRPr/>
              </a:pPr>
              <a:t>‹#›</a:t>
            </a:fld>
            <a:endParaRPr lang="en-US"/>
          </a:p>
        </p:txBody>
      </p:sp>
    </p:spTree>
    <p:extLst>
      <p:ext uri="{BB962C8B-B14F-4D97-AF65-F5344CB8AC3E}">
        <p14:creationId xmlns:p14="http://schemas.microsoft.com/office/powerpoint/2010/main" val="15361756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9EE1E6-E580-4243-B3C5-F8B41053ECE5}" type="slidenum">
              <a:rPr lang="en-US"/>
              <a:pPr>
                <a:defRPr/>
              </a:pPr>
              <a:t>‹#›</a:t>
            </a:fld>
            <a:endParaRPr lang="en-US"/>
          </a:p>
        </p:txBody>
      </p:sp>
    </p:spTree>
    <p:extLst>
      <p:ext uri="{BB962C8B-B14F-4D97-AF65-F5344CB8AC3E}">
        <p14:creationId xmlns:p14="http://schemas.microsoft.com/office/powerpoint/2010/main" val="3337367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pPr>
                <a:defRPr/>
              </a:pPr>
              <a:t>‹#›</a:t>
            </a:fld>
            <a:endParaRPr lang="en-US"/>
          </a:p>
        </p:txBody>
      </p:sp>
    </p:spTree>
    <p:extLst>
      <p:ext uri="{BB962C8B-B14F-4D97-AF65-F5344CB8AC3E}">
        <p14:creationId xmlns:p14="http://schemas.microsoft.com/office/powerpoint/2010/main" val="12226804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4F70183-6103-3E4A-8BC4-D6D71578598A}" type="slidenum">
              <a:rPr lang="en-US"/>
              <a:pPr>
                <a:defRPr/>
              </a:pPr>
              <a:t>‹#›</a:t>
            </a:fld>
            <a:endParaRPr lang="en-US"/>
          </a:p>
        </p:txBody>
      </p:sp>
    </p:spTree>
    <p:extLst>
      <p:ext uri="{BB962C8B-B14F-4D97-AF65-F5344CB8AC3E}">
        <p14:creationId xmlns:p14="http://schemas.microsoft.com/office/powerpoint/2010/main" val="36410935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C5D8C18-5594-7442-9D3E-87A92F5602F6}" type="slidenum">
              <a:rPr lang="en-US"/>
              <a:pPr>
                <a:defRPr/>
              </a:pPr>
              <a:t>‹#›</a:t>
            </a:fld>
            <a:endParaRPr lang="en-US"/>
          </a:p>
        </p:txBody>
      </p:sp>
    </p:spTree>
    <p:extLst>
      <p:ext uri="{BB962C8B-B14F-4D97-AF65-F5344CB8AC3E}">
        <p14:creationId xmlns:p14="http://schemas.microsoft.com/office/powerpoint/2010/main" val="41729160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2144052-42C5-2440-A9C8-DB4B09A08CFE}" type="slidenum">
              <a:rPr lang="en-US"/>
              <a:pPr>
                <a:defRPr/>
              </a:pPr>
              <a:t>‹#›</a:t>
            </a:fld>
            <a:endParaRPr lang="en-US"/>
          </a:p>
        </p:txBody>
      </p:sp>
    </p:spTree>
    <p:extLst>
      <p:ext uri="{BB962C8B-B14F-4D97-AF65-F5344CB8AC3E}">
        <p14:creationId xmlns:p14="http://schemas.microsoft.com/office/powerpoint/2010/main" val="12859546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985413-4F82-CF49-845C-6663E08F9759}" type="slidenum">
              <a:rPr lang="en-US"/>
              <a:pPr>
                <a:defRPr/>
              </a:pPr>
              <a:t>‹#›</a:t>
            </a:fld>
            <a:endParaRPr lang="en-US"/>
          </a:p>
        </p:txBody>
      </p:sp>
    </p:spTree>
    <p:extLst>
      <p:ext uri="{BB962C8B-B14F-4D97-AF65-F5344CB8AC3E}">
        <p14:creationId xmlns:p14="http://schemas.microsoft.com/office/powerpoint/2010/main" val="42101655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4299C1E-28A6-CA41-8169-B271116660F7}" type="slidenum">
              <a:rPr lang="en-US"/>
              <a:pPr>
                <a:defRPr/>
              </a:pPr>
              <a:t>‹#›</a:t>
            </a:fld>
            <a:endParaRPr lang="en-US"/>
          </a:p>
        </p:txBody>
      </p:sp>
    </p:spTree>
    <p:extLst>
      <p:ext uri="{BB962C8B-B14F-4D97-AF65-F5344CB8AC3E}">
        <p14:creationId xmlns:p14="http://schemas.microsoft.com/office/powerpoint/2010/main" val="18292578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13363C-64C4-F04F-BCF1-CA4BC0861392}" type="slidenum">
              <a:rPr lang="en-US"/>
              <a:pPr>
                <a:defRPr/>
              </a:pPr>
              <a:t>‹#›</a:t>
            </a:fld>
            <a:endParaRPr lang="en-US"/>
          </a:p>
        </p:txBody>
      </p:sp>
    </p:spTree>
    <p:extLst>
      <p:ext uri="{BB962C8B-B14F-4D97-AF65-F5344CB8AC3E}">
        <p14:creationId xmlns:p14="http://schemas.microsoft.com/office/powerpoint/2010/main" val="210700539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4A47D1-C0E8-2449-BDE5-99846F995148}" type="slidenum">
              <a:rPr lang="en-US"/>
              <a:pPr>
                <a:defRPr/>
              </a:pPr>
              <a:t>‹#›</a:t>
            </a:fld>
            <a:endParaRPr lang="en-US"/>
          </a:p>
        </p:txBody>
      </p:sp>
    </p:spTree>
    <p:extLst>
      <p:ext uri="{BB962C8B-B14F-4D97-AF65-F5344CB8AC3E}">
        <p14:creationId xmlns:p14="http://schemas.microsoft.com/office/powerpoint/2010/main" val="415469347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F14C096-FA36-7A47-B8AE-628301934F9A}" type="slidenum">
              <a:rPr lang="en-US"/>
              <a:pPr>
                <a:defRPr/>
              </a:pPr>
              <a:t>‹#›</a:t>
            </a:fld>
            <a:endParaRPr lang="en-US"/>
          </a:p>
        </p:txBody>
      </p:sp>
    </p:spTree>
    <p:extLst>
      <p:ext uri="{BB962C8B-B14F-4D97-AF65-F5344CB8AC3E}">
        <p14:creationId xmlns:p14="http://schemas.microsoft.com/office/powerpoint/2010/main" val="400438412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5EBB38-0B7A-7C42-9E7D-CC1CF2A764DF}" type="slidenum">
              <a:rPr lang="en-US"/>
              <a:pPr>
                <a:defRPr/>
              </a:pPr>
              <a:t>‹#›</a:t>
            </a:fld>
            <a:endParaRPr lang="en-US"/>
          </a:p>
        </p:txBody>
      </p:sp>
    </p:spTree>
    <p:extLst>
      <p:ext uri="{BB962C8B-B14F-4D97-AF65-F5344CB8AC3E}">
        <p14:creationId xmlns:p14="http://schemas.microsoft.com/office/powerpoint/2010/main" val="163855143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DCA2D45-7B01-9044-B160-BD1CA8DF1958}" type="slidenum">
              <a:rPr lang="en-US"/>
              <a:pPr>
                <a:defRPr/>
              </a:pPr>
              <a:t>‹#›</a:t>
            </a:fld>
            <a:endParaRPr lang="en-US"/>
          </a:p>
        </p:txBody>
      </p:sp>
    </p:spTree>
    <p:extLst>
      <p:ext uri="{BB962C8B-B14F-4D97-AF65-F5344CB8AC3E}">
        <p14:creationId xmlns:p14="http://schemas.microsoft.com/office/powerpoint/2010/main" val="302254149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pPr>
                <a:defRPr/>
              </a:pPr>
              <a:t>‹#›</a:t>
            </a:fld>
            <a:endParaRPr lang="en-US"/>
          </a:p>
        </p:txBody>
      </p:sp>
    </p:spTree>
    <p:extLst>
      <p:ext uri="{BB962C8B-B14F-4D97-AF65-F5344CB8AC3E}">
        <p14:creationId xmlns:p14="http://schemas.microsoft.com/office/powerpoint/2010/main" val="32071688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1A601D-DE72-C843-ACE4-FB43B7D9264D}" type="slidenum">
              <a:rPr lang="en-US"/>
              <a:pPr>
                <a:defRPr/>
              </a:pPr>
              <a:t>‹#›</a:t>
            </a:fld>
            <a:endParaRPr lang="en-US"/>
          </a:p>
        </p:txBody>
      </p:sp>
    </p:spTree>
    <p:extLst>
      <p:ext uri="{BB962C8B-B14F-4D97-AF65-F5344CB8AC3E}">
        <p14:creationId xmlns:p14="http://schemas.microsoft.com/office/powerpoint/2010/main" val="145056377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5FD55BF-89B6-9543-ABBC-AABE2C2BDE09}" type="slidenum">
              <a:rPr lang="en-US"/>
              <a:pPr>
                <a:defRPr/>
              </a:pPr>
              <a:t>‹#›</a:t>
            </a:fld>
            <a:endParaRPr lang="en-US"/>
          </a:p>
        </p:txBody>
      </p:sp>
    </p:spTree>
    <p:extLst>
      <p:ext uri="{BB962C8B-B14F-4D97-AF65-F5344CB8AC3E}">
        <p14:creationId xmlns:p14="http://schemas.microsoft.com/office/powerpoint/2010/main" val="1859244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2ED740-E173-2347-BAEC-536359D4105A}" type="slidenum">
              <a:rPr lang="en-US"/>
              <a:pPr>
                <a:defRPr/>
              </a:pPr>
              <a:t>‹#›</a:t>
            </a:fld>
            <a:endParaRPr lang="en-US"/>
          </a:p>
        </p:txBody>
      </p:sp>
    </p:spTree>
    <p:extLst>
      <p:ext uri="{BB962C8B-B14F-4D97-AF65-F5344CB8AC3E}">
        <p14:creationId xmlns:p14="http://schemas.microsoft.com/office/powerpoint/2010/main" val="234353147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872D0F-B7D5-434B-96A9-ECE3B7272DE1}" type="slidenum">
              <a:rPr lang="en-US"/>
              <a:pPr>
                <a:defRPr/>
              </a:pPr>
              <a:t>‹#›</a:t>
            </a:fld>
            <a:endParaRPr lang="en-US"/>
          </a:p>
        </p:txBody>
      </p:sp>
    </p:spTree>
    <p:extLst>
      <p:ext uri="{BB962C8B-B14F-4D97-AF65-F5344CB8AC3E}">
        <p14:creationId xmlns:p14="http://schemas.microsoft.com/office/powerpoint/2010/main" val="138550497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D1E0169-5CC7-8E47-A881-AF5C831B9A1D}" type="slidenum">
              <a:rPr lang="en-US"/>
              <a:pPr>
                <a:defRPr/>
              </a:pPr>
              <a:t>‹#›</a:t>
            </a:fld>
            <a:endParaRPr lang="en-US"/>
          </a:p>
        </p:txBody>
      </p:sp>
    </p:spTree>
    <p:extLst>
      <p:ext uri="{BB962C8B-B14F-4D97-AF65-F5344CB8AC3E}">
        <p14:creationId xmlns:p14="http://schemas.microsoft.com/office/powerpoint/2010/main" val="397253081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7393B9-20C8-454A-BFCD-C4903EADBD58}" type="slidenum">
              <a:rPr lang="en-US"/>
              <a:pPr>
                <a:defRPr/>
              </a:pPr>
              <a:t>‹#›</a:t>
            </a:fld>
            <a:endParaRPr lang="en-US"/>
          </a:p>
        </p:txBody>
      </p:sp>
    </p:spTree>
    <p:extLst>
      <p:ext uri="{BB962C8B-B14F-4D97-AF65-F5344CB8AC3E}">
        <p14:creationId xmlns:p14="http://schemas.microsoft.com/office/powerpoint/2010/main" val="273591460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39181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9264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615818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3279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10.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7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3.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4.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5.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2.jpe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6.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7.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8.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59.xml"/><Relationship Id="rId1"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5578" r:id="rId1"/>
    <p:sldLayoutId id="2147485492" r:id="rId2"/>
    <p:sldLayoutId id="2147485493" r:id="rId3"/>
    <p:sldLayoutId id="2147485494" r:id="rId4"/>
    <p:sldLayoutId id="2147485495" r:id="rId5"/>
    <p:sldLayoutId id="2147485496" r:id="rId6"/>
    <p:sldLayoutId id="2147485497" r:id="rId7"/>
    <p:sldLayoutId id="2147485498" r:id="rId8"/>
    <p:sldLayoutId id="2147485499" r:id="rId9"/>
    <p:sldLayoutId id="2147485500" r:id="rId10"/>
    <p:sldLayoutId id="2147485501"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995685E4-F9E1-BC40-92C7-871763394E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457200"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457200" eaLnBrk="0" hangingPunct="0">
              <a:defRPr sz="1400">
                <a:solidFill>
                  <a:srgbClr val="000000"/>
                </a:solidFill>
                <a:latin typeface="Arial" charset="0"/>
                <a:ea typeface="ヒラギノ角ゴ Pro W3" charset="0"/>
                <a:cs typeface="ヒラギノ角ゴ Pro W3" charset="0"/>
              </a:defRPr>
            </a:lvl1pPr>
          </a:lstStyle>
          <a:p>
            <a:pPr>
              <a:defRPr/>
            </a:pPr>
            <a:fld id="{F34C50EE-029C-6646-AE68-ABB0F8DF87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2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2pPr>
      <a:lvl3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3pPr>
      <a:lvl4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4pPr>
      <a:lvl5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5pPr>
      <a:lvl6pPr marL="4572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6pPr>
      <a:lvl7pPr marL="9144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7pPr>
      <a:lvl8pPr marL="13716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8pPr>
      <a:lvl9pPr marL="18288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30E3FE9-65F1-4A46-9389-AD63EFF893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 id="2147485665" r:id="rId12"/>
    <p:sldLayoutId id="21474856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fld id="{38C3A9BB-89EB-2042-9FC3-2997F610058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14" r:id="rId1"/>
    <p:sldLayoutId id="2147485715" r:id="rId2"/>
    <p:sldLayoutId id="2147485716" r:id="rId3"/>
    <p:sldLayoutId id="2147485717" r:id="rId4"/>
    <p:sldLayoutId id="2147485718" r:id="rId5"/>
    <p:sldLayoutId id="2147485719" r:id="rId6"/>
    <p:sldLayoutId id="2147485720" r:id="rId7"/>
    <p:sldLayoutId id="2147485721" r:id="rId8"/>
    <p:sldLayoutId id="2147485722" r:id="rId9"/>
    <p:sldLayoutId id="2147485723" r:id="rId10"/>
    <p:sldLayoutId id="21474857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33343568"/>
      </p:ext>
    </p:extLst>
  </p:cSld>
  <p:clrMap bg1="lt1" tx1="dk1" bg2="lt2" tx2="dk2" accent1="accent1" accent2="accent2" accent3="accent3" accent4="accent4" accent5="accent5" accent6="accent6" hlink="hlink" folHlink="folHlink"/>
  <p:sldLayoutIdLst>
    <p:sldLayoutId id="2147485761" r:id="rId1"/>
    <p:sldLayoutId id="2147485762" r:id="rId2"/>
    <p:sldLayoutId id="2147485763" r:id="rId3"/>
    <p:sldLayoutId id="2147485764" r:id="rId4"/>
    <p:sldLayoutId id="2147485765" r:id="rId5"/>
    <p:sldLayoutId id="2147485766" r:id="rId6"/>
    <p:sldLayoutId id="2147485767" r:id="rId7"/>
    <p:sldLayoutId id="2147485768" r:id="rId8"/>
    <p:sldLayoutId id="2147485769" r:id="rId9"/>
    <p:sldLayoutId id="2147485770" r:id="rId10"/>
    <p:sldLayoutId id="21474857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97548064"/>
      </p:ext>
    </p:extLst>
  </p:cSld>
  <p:clrMap bg1="lt1" tx1="dk1" bg2="lt2" tx2="dk2" accent1="accent1" accent2="accent2" accent3="accent3" accent4="accent4" accent5="accent5" accent6="accent6" hlink="hlink" folHlink="folHlink"/>
  <p:sldLayoutIdLst>
    <p:sldLayoutId id="2147485773" r:id="rId1"/>
    <p:sldLayoutId id="2147485774" r:id="rId2"/>
    <p:sldLayoutId id="2147485775" r:id="rId3"/>
    <p:sldLayoutId id="2147485776" r:id="rId4"/>
    <p:sldLayoutId id="2147485777" r:id="rId5"/>
    <p:sldLayoutId id="2147485778" r:id="rId6"/>
    <p:sldLayoutId id="2147485779" r:id="rId7"/>
    <p:sldLayoutId id="2147485780" r:id="rId8"/>
    <p:sldLayoutId id="2147485781" r:id="rId9"/>
    <p:sldLayoutId id="2147485782" r:id="rId10"/>
    <p:sldLayoutId id="214748578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latin typeface="Arial" charset="0"/>
              </a:defRPr>
            </a:lvl1pPr>
          </a:lstStyle>
          <a:p>
            <a:pPr>
              <a:defRPr/>
            </a:pPr>
            <a:fld id="{7028DF5D-4AF4-C44F-BEED-9B25B7649232}" type="slidenum">
              <a:rPr lang="en-US"/>
              <a:pPr>
                <a:defRPr/>
              </a:pPr>
              <a:t>‹#›</a:t>
            </a:fld>
            <a:endParaRPr lang="en-US"/>
          </a:p>
        </p:txBody>
      </p:sp>
    </p:spTree>
    <p:extLst>
      <p:ext uri="{BB962C8B-B14F-4D97-AF65-F5344CB8AC3E}">
        <p14:creationId xmlns:p14="http://schemas.microsoft.com/office/powerpoint/2010/main" val="2618044370"/>
      </p:ext>
    </p:extLst>
  </p:cSld>
  <p:clrMap bg1="dk2" tx1="lt1" bg2="dk1" tx2="lt2" accent1="accent1" accent2="accent2" accent3="accent3" accent4="accent4" accent5="accent5" accent6="accent6" hlink="hlink" folHlink="folHlink"/>
  <p:sldLayoutIdLst>
    <p:sldLayoutId id="2147485846" r:id="rId1"/>
    <p:sldLayoutId id="2147485847" r:id="rId2"/>
    <p:sldLayoutId id="2147485848" r:id="rId3"/>
    <p:sldLayoutId id="2147485849" r:id="rId4"/>
    <p:sldLayoutId id="2147485850" r:id="rId5"/>
    <p:sldLayoutId id="2147485851" r:id="rId6"/>
    <p:sldLayoutId id="2147485852" r:id="rId7"/>
    <p:sldLayoutId id="2147485853" r:id="rId8"/>
    <p:sldLayoutId id="2147485854" r:id="rId9"/>
    <p:sldLayoutId id="2147485855" r:id="rId10"/>
    <p:sldLayoutId id="2147485856"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05" charset="0"/>
        </a:defRPr>
      </a:lvl6pPr>
      <a:lvl7pPr marL="914400" algn="l" rtl="0" eaLnBrk="0" fontAlgn="base" hangingPunct="0">
        <a:lnSpc>
          <a:spcPct val="90000"/>
        </a:lnSpc>
        <a:spcBef>
          <a:spcPct val="0"/>
        </a:spcBef>
        <a:spcAft>
          <a:spcPct val="0"/>
        </a:spcAft>
        <a:defRPr sz="4400">
          <a:solidFill>
            <a:schemeClr val="tx2"/>
          </a:solidFill>
          <a:latin typeface="Arial" pitchFamily="-105" charset="0"/>
        </a:defRPr>
      </a:lvl7pPr>
      <a:lvl8pPr marL="1371600" algn="l" rtl="0" eaLnBrk="0" fontAlgn="base" hangingPunct="0">
        <a:lnSpc>
          <a:spcPct val="90000"/>
        </a:lnSpc>
        <a:spcBef>
          <a:spcPct val="0"/>
        </a:spcBef>
        <a:spcAft>
          <a:spcPct val="0"/>
        </a:spcAft>
        <a:defRPr sz="4400">
          <a:solidFill>
            <a:schemeClr val="tx2"/>
          </a:solidFill>
          <a:latin typeface="Arial" pitchFamily="-105" charset="0"/>
        </a:defRPr>
      </a:lvl8pPr>
      <a:lvl9pPr marL="1828800" algn="l" rtl="0" eaLnBrk="0" fontAlgn="base" hangingPunct="0">
        <a:lnSpc>
          <a:spcPct val="90000"/>
        </a:lnSpc>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343630"/>
      </p:ext>
    </p:extLst>
  </p:cSld>
  <p:clrMap bg1="lt1" tx1="dk1" bg2="lt2" tx2="dk2" accent1="accent1" accent2="accent2" accent3="accent3" accent4="accent4" accent5="accent5" accent6="accent6" hlink="hlink" folHlink="folHlink"/>
  <p:sldLayoutIdLst>
    <p:sldLayoutId id="2147485858" r:id="rId1"/>
    <p:sldLayoutId id="2147485859" r:id="rId2"/>
    <p:sldLayoutId id="2147485860" r:id="rId3"/>
    <p:sldLayoutId id="2147485861" r:id="rId4"/>
    <p:sldLayoutId id="2147485862" r:id="rId5"/>
    <p:sldLayoutId id="2147485863" r:id="rId6"/>
    <p:sldLayoutId id="2147485864" r:id="rId7"/>
    <p:sldLayoutId id="2147485865" r:id="rId8"/>
    <p:sldLayoutId id="2147485866" r:id="rId9"/>
    <p:sldLayoutId id="2147485867" r:id="rId10"/>
    <p:sldLayoutId id="2147485868"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3480363591"/>
      </p:ext>
    </p:extLst>
  </p:cSld>
  <p:clrMap bg1="lt1" tx1="dk1" bg2="lt2" tx2="dk2" accent1="accent1" accent2="accent2" accent3="accent3" accent4="accent4" accent5="accent5" accent6="accent6" hlink="hlink" folHlink="folHlink"/>
  <p:sldLayoutIdLst>
    <p:sldLayoutId id="2147485895" r:id="rId1"/>
    <p:sldLayoutId id="2147485896" r:id="rId2"/>
    <p:sldLayoutId id="2147485897" r:id="rId3"/>
    <p:sldLayoutId id="2147485898" r:id="rId4"/>
    <p:sldLayoutId id="2147485899" r:id="rId5"/>
    <p:sldLayoutId id="2147485900" r:id="rId6"/>
    <p:sldLayoutId id="2147485901" r:id="rId7"/>
    <p:sldLayoutId id="2147485902" r:id="rId8"/>
    <p:sldLayoutId id="2147485903" r:id="rId9"/>
    <p:sldLayoutId id="2147485904" r:id="rId10"/>
    <p:sldLayoutId id="214748590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91634145"/>
      </p:ext>
    </p:extLst>
  </p:cSld>
  <p:clrMap bg1="lt1" tx1="dk1" bg2="lt2" tx2="dk2" accent1="accent1" accent2="accent2" accent3="accent3" accent4="accent4" accent5="accent5" accent6="accent6" hlink="hlink" folHlink="folHlink"/>
  <p:sldLayoutIdLst>
    <p:sldLayoutId id="2147485907" r:id="rId1"/>
    <p:sldLayoutId id="2147485908" r:id="rId2"/>
    <p:sldLayoutId id="2147485909" r:id="rId3"/>
    <p:sldLayoutId id="2147485910" r:id="rId4"/>
    <p:sldLayoutId id="2147485911" r:id="rId5"/>
    <p:sldLayoutId id="2147485912" r:id="rId6"/>
    <p:sldLayoutId id="2147485913" r:id="rId7"/>
    <p:sldLayoutId id="2147485914" r:id="rId8"/>
    <p:sldLayoutId id="2147485915" r:id="rId9"/>
    <p:sldLayoutId id="2147485916" r:id="rId10"/>
    <p:sldLayoutId id="2147485917" r:id="rId11"/>
    <p:sldLayoutId id="2147485918" r:id="rId12"/>
    <p:sldLayoutId id="214748591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2"/>
                </a:solidFill>
                <a:latin typeface="+mn-lt"/>
                <a:ea typeface="+mn-ea"/>
                <a:cs typeface="+mn-cs"/>
              </a:defRPr>
            </a:lvl1pPr>
          </a:lstStyle>
          <a:p>
            <a:pPr>
              <a:defRPr/>
            </a:pPr>
            <a:endParaRPr lang="en-US"/>
          </a:p>
        </p:txBody>
      </p:sp>
      <p:sp>
        <p:nvSpPr>
          <p:cNvPr id="5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2"/>
                </a:solidFill>
                <a:latin typeface="+mn-lt"/>
                <a:ea typeface="+mn-ea"/>
                <a:cs typeface="+mn-cs"/>
              </a:defRPr>
            </a:lvl1pPr>
          </a:lstStyle>
          <a:p>
            <a:pPr>
              <a:defRPr/>
            </a:pPr>
            <a:endParaRPr lang="en-US"/>
          </a:p>
        </p:txBody>
      </p:sp>
      <p:sp>
        <p:nvSpPr>
          <p:cNvPr id="5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2"/>
                </a:solidFill>
                <a:latin typeface="Helvetica" charset="0"/>
              </a:defRPr>
            </a:lvl1pPr>
          </a:lstStyle>
          <a:p>
            <a:pPr>
              <a:defRPr/>
            </a:pPr>
            <a:fld id="{B3A11237-2DE2-1E45-88F4-E6C951131676}" type="slidenum">
              <a:rPr lang="en-US"/>
              <a:pPr>
                <a:defRPr/>
              </a:pPr>
              <a:t>‹#›</a:t>
            </a:fld>
            <a:endParaRPr lang="en-US"/>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 bg1="dk2" tx1="lt1" bg2="dk1" tx2="lt2" accent1="accent1" accent2="accent2" accent3="accent3" accent4="accent4" accent5="accent5" accent6="accent6" hlink="hlink" folHlink="folHlink"/>
  <p:sldLayoutIdLst>
    <p:sldLayoutId id="2147485579" r:id="rId1"/>
    <p:sldLayoutId id="2147485502" r:id="rId2"/>
    <p:sldLayoutId id="2147485503" r:id="rId3"/>
    <p:sldLayoutId id="2147485504" r:id="rId4"/>
    <p:sldLayoutId id="2147485505" r:id="rId5"/>
    <p:sldLayoutId id="2147485506" r:id="rId6"/>
    <p:sldLayoutId id="2147485507" r:id="rId7"/>
    <p:sldLayoutId id="2147485508" r:id="rId8"/>
    <p:sldLayoutId id="2147485509" r:id="rId9"/>
    <p:sldLayoutId id="2147485510" r:id="rId10"/>
    <p:sldLayoutId id="2147485511"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8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5419B916-2D8E-3141-AADE-373A05E7A06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51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C59D4C2E-B44B-2E47-8688-D3AF8C61B129}"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551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440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40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40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86971AA7-E7CB-514C-9479-62A6E379420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4763"/>
            <a:ext cx="1063625" cy="6858001"/>
            <a:chOff x="0" y="-3"/>
            <a:chExt cx="670" cy="4320"/>
          </a:xfrm>
        </p:grpSpPr>
        <p:grpSp>
          <p:nvGrpSpPr>
            <p:cNvPr id="56328" name="Group 3"/>
            <p:cNvGrpSpPr>
              <a:grpSpLocks/>
            </p:cNvGrpSpPr>
            <p:nvPr/>
          </p:nvGrpSpPr>
          <p:grpSpPr bwMode="auto">
            <a:xfrm rot="16200000" flipH="1">
              <a:off x="-1815" y="1838"/>
              <a:ext cx="4320" cy="638"/>
              <a:chOff x="-2" y="1562"/>
              <a:chExt cx="5762" cy="638"/>
            </a:xfrm>
          </p:grpSpPr>
          <p:sp>
            <p:nvSpPr>
              <p:cNvPr id="56331"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2"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3"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4"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5"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6"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7"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8"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9"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0"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1"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2"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3"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4"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5"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6"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7"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8"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9"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6329"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6330"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5632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Arial"/>
                <a:ea typeface="+mn-ea"/>
                <a:cs typeface="+mn-cs"/>
              </a:defRPr>
            </a:lvl1pPr>
          </a:lstStyle>
          <a:p>
            <a:pPr>
              <a:defRPr/>
            </a:pPr>
            <a:endParaRPr 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Arial"/>
                <a:ea typeface="+mn-ea"/>
                <a:cs typeface="+mn-cs"/>
              </a:defRPr>
            </a:lvl1pPr>
          </a:lstStyle>
          <a:p>
            <a:pPr>
              <a:defRPr/>
            </a:pPr>
            <a:endParaRPr 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Arial" charset="0"/>
              </a:defRPr>
            </a:lvl1pPr>
          </a:lstStyle>
          <a:p>
            <a:pPr>
              <a:defRPr/>
            </a:pPr>
            <a:fld id="{0558D2FC-47FC-8349-B5CB-0491291D58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93" r:id="rId1"/>
    <p:sldLayoutId id="2147485524" r:id="rId2"/>
    <p:sldLayoutId id="2147485525" r:id="rId3"/>
    <p:sldLayoutId id="2147485526" r:id="rId4"/>
    <p:sldLayoutId id="2147485527" r:id="rId5"/>
    <p:sldLayoutId id="2147485528" r:id="rId6"/>
    <p:sldLayoutId id="2147485529" r:id="rId7"/>
    <p:sldLayoutId id="2147485530" r:id="rId8"/>
    <p:sldLayoutId id="2147485531" r:id="rId9"/>
    <p:sldLayoutId id="2147485532" r:id="rId10"/>
    <p:sldLayoutId id="214748553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6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Arial"/>
                <a:ea typeface="+mn-ea"/>
                <a:cs typeface="+mn-cs"/>
              </a:defRPr>
            </a:lvl1pPr>
          </a:lstStyle>
          <a:p>
            <a:pPr>
              <a:defRPr/>
            </a:pPr>
            <a:fld id="{F518924A-197F-A94E-AE53-FF44EEFFDDEA}" type="datetimeFigureOut">
              <a:rPr lang="en-US"/>
              <a:pPr>
                <a:defRPr/>
              </a:pPr>
              <a:t>1/11/20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Arial"/>
                <a:ea typeface="+mn-ea"/>
                <a:cs typeface="+mn-cs"/>
              </a:defRPr>
            </a:lvl1pPr>
          </a:lstStyle>
          <a:p>
            <a:pPr>
              <a:defRPr/>
            </a:pPr>
            <a:fld id="{EC90D5F7-7DE9-B14F-9D99-8EA6D464B1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94" r:id="rId1"/>
    <p:sldLayoutId id="2147485595" r:id="rId2"/>
    <p:sldLayoutId id="2147485596" r:id="rId3"/>
    <p:sldLayoutId id="2147485597" r:id="rId4"/>
    <p:sldLayoutId id="2147485598" r:id="rId5"/>
    <p:sldLayoutId id="2147485599" r:id="rId6"/>
    <p:sldLayoutId id="2147485600" r:id="rId7"/>
    <p:sldLayoutId id="2147485601" r:id="rId8"/>
    <p:sldLayoutId id="2147485602" r:id="rId9"/>
    <p:sldLayoutId id="2147485603" r:id="rId10"/>
    <p:sldLayoutId id="214748560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a:solidFill>
                  <a:srgbClr val="000000"/>
                </a:solidFill>
                <a:latin typeface="Arial" charset="0"/>
                <a:cs typeface="Arial" charset="0"/>
              </a:defRPr>
            </a:lvl1pPr>
          </a:lstStyle>
          <a:p>
            <a:pPr>
              <a:defRPr/>
            </a:pPr>
            <a:fld id="{1400693F-6450-114F-9442-018D83F365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15" r:id="rId1"/>
    <p:sldLayoutId id="2147485616"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5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1.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3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35.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35.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151.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5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5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5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5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5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48.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15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5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151.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151.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5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41.xml"/><Relationship Id="rId1" Type="http://schemas.openxmlformats.org/officeDocument/2006/relationships/themeOverride" Target="../theme/themeOverride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02.xml"/><Relationship Id="rId1" Type="http://schemas.openxmlformats.org/officeDocument/2006/relationships/themeOverride" Target="../theme/themeOverride3.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151.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151.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151.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51.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15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8.xml"/></Relationships>
</file>

<file path=ppt/slides/_rels/slide4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51.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1.xml"/><Relationship Id="rId1" Type="http://schemas.openxmlformats.org/officeDocument/2006/relationships/slideLayout" Target="../slideLayouts/slideLayout1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15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1.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6.xml"/><Relationship Id="rId1" Type="http://schemas.openxmlformats.org/officeDocument/2006/relationships/slideLayout" Target="../slideLayouts/slideLayout15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51.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7.xml"/><Relationship Id="rId1" Type="http://schemas.openxmlformats.org/officeDocument/2006/relationships/slideLayout" Target="../slideLayouts/slideLayout151.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8.xml"/><Relationship Id="rId1" Type="http://schemas.openxmlformats.org/officeDocument/2006/relationships/slideLayout" Target="../slideLayouts/slideLayout151.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9.xml"/><Relationship Id="rId1" Type="http://schemas.openxmlformats.org/officeDocument/2006/relationships/slideLayout" Target="../slideLayouts/slideLayout15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1.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2.xml"/><Relationship Id="rId1" Type="http://schemas.openxmlformats.org/officeDocument/2006/relationships/slideLayout" Target="../slideLayouts/slideLayout151.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3.xml"/><Relationship Id="rId1" Type="http://schemas.openxmlformats.org/officeDocument/2006/relationships/slideLayout" Target="../slideLayouts/slideLayout151.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4.xml"/><Relationship Id="rId1" Type="http://schemas.openxmlformats.org/officeDocument/2006/relationships/slideLayout" Target="../slideLayouts/slideLayout15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51.xml"/></Relationships>
</file>

<file path=ppt/slides/_rels/slide7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6.xml"/><Relationship Id="rId1" Type="http://schemas.openxmlformats.org/officeDocument/2006/relationships/slideLayout" Target="../slideLayouts/slideLayout151.xml"/></Relationships>
</file>

<file path=ppt/slides/_rels/slide7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7.xml"/><Relationship Id="rId1" Type="http://schemas.openxmlformats.org/officeDocument/2006/relationships/slideLayout" Target="../slideLayouts/slideLayout15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2.xml"/></Relationships>
</file>

<file path=ppt/slides/_rels/slide7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2.xml"/><Relationship Id="rId1" Type="http://schemas.openxmlformats.org/officeDocument/2006/relationships/slideLayout" Target="../slideLayouts/slideLayout151.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3.xml"/><Relationship Id="rId1" Type="http://schemas.openxmlformats.org/officeDocument/2006/relationships/slideLayout" Target="../slideLayouts/slideLayout15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7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4.xml"/><Relationship Id="rId1" Type="http://schemas.openxmlformats.org/officeDocument/2006/relationships/slideLayout" Target="../slideLayouts/slideLayout15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51.xml"/></Relationships>
</file>

<file path=ppt/slides/_rels/slide8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5.xml"/><Relationship Id="rId1" Type="http://schemas.openxmlformats.org/officeDocument/2006/relationships/slideLayout" Target="../slideLayouts/slideLayout151.xml"/></Relationships>
</file>

<file path=ppt/slides/_rels/slide8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6.xml"/><Relationship Id="rId1" Type="http://schemas.openxmlformats.org/officeDocument/2006/relationships/slideLayout" Target="../slideLayouts/slideLayout151.xml"/></Relationships>
</file>

<file path=ppt/slides/_rels/slide8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7.xml"/><Relationship Id="rId1" Type="http://schemas.openxmlformats.org/officeDocument/2006/relationships/slideLayout" Target="../slideLayouts/slideLayout151.xml"/></Relationships>
</file>

<file path=ppt/slides/_rels/slide8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8.xml"/><Relationship Id="rId1" Type="http://schemas.openxmlformats.org/officeDocument/2006/relationships/slideLayout" Target="../slideLayouts/slideLayout15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1.xml"/></Relationships>
</file>

<file path=ppt/slides/_rels/slide8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0.xml"/><Relationship Id="rId1" Type="http://schemas.openxmlformats.org/officeDocument/2006/relationships/slideLayout" Target="../slideLayouts/slideLayout151.xml"/></Relationships>
</file>

<file path=ppt/slides/_rels/slide8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1.xml"/><Relationship Id="rId1" Type="http://schemas.openxmlformats.org/officeDocument/2006/relationships/slideLayout" Target="../slideLayouts/slideLayout71.xml"/></Relationships>
</file>

<file path=ppt/slides/_rels/slide8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2.xml"/><Relationship Id="rId1" Type="http://schemas.openxmlformats.org/officeDocument/2006/relationships/slideLayout" Target="../slideLayouts/slideLayout151.xml"/></Relationships>
</file>

<file path=ppt/slides/_rels/slide8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3.xml"/><Relationship Id="rId1" Type="http://schemas.openxmlformats.org/officeDocument/2006/relationships/slideLayout" Target="../slideLayouts/slideLayout151.xml"/></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4.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51.xml"/></Relationships>
</file>

<file path=ppt/slides/_rels/slide9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5.xml"/><Relationship Id="rId1" Type="http://schemas.openxmlformats.org/officeDocument/2006/relationships/slideLayout" Target="../slideLayouts/slideLayout15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6.xml"/></Relationships>
</file>

<file path=ppt/slides/_rels/slide9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7.xml"/><Relationship Id="rId1" Type="http://schemas.openxmlformats.org/officeDocument/2006/relationships/slideLayout" Target="../slideLayouts/slideLayout151.xml"/></Relationships>
</file>

<file path=ppt/slides/_rels/slide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8.xml"/><Relationship Id="rId1" Type="http://schemas.openxmlformats.org/officeDocument/2006/relationships/slideLayout" Target="../slideLayouts/slideLayout2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9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9.xml"/><Relationship Id="rId1" Type="http://schemas.openxmlformats.org/officeDocument/2006/relationships/slideLayout" Target="../slideLayouts/slideLayout151.xml"/></Relationships>
</file>

<file path=ppt/slides/_rels/slide9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0.xml"/><Relationship Id="rId1" Type="http://schemas.openxmlformats.org/officeDocument/2006/relationships/slideLayout" Target="../slideLayouts/slideLayout151.xml"/></Relationships>
</file>

<file path=ppt/slides/_rels/slide9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91.xml"/><Relationship Id="rId1" Type="http://schemas.openxmlformats.org/officeDocument/2006/relationships/slideLayout" Target="../slideLayouts/slideLayout151.xml"/></Relationships>
</file>

<file path=ppt/slides/_rels/slide9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3.xml"/><Relationship Id="rId1" Type="http://schemas.openxmlformats.org/officeDocument/2006/relationships/slideLayout" Target="../slideLayouts/slideLayout151.xml"/><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1A4DFE2-D7FE-FE45-803D-199E2070D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Obedient</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96948079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 Obedience in Love Combats Early Gnosticism</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22013555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34146"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John D. Hannah, </a:t>
            </a: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Charts of Ancient &amp; Medieval Church History</a:t>
            </a: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 (Grand Rapids: Zondervan, 2001)</a:t>
            </a: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en-US" sz="4000" dirty="0">
                <a:solidFill>
                  <a:srgbClr val="FFFFFF"/>
                </a:solidFill>
              </a:rPr>
              <a:t>Gnosticism: Perplexing Questions</a:t>
            </a: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a:ea typeface="ＭＳ Ｐゴシック" charset="0"/>
                <a:cs typeface="Arial"/>
              </a:rPr>
              <a:t>How can the existence of creation be explained?</a:t>
            </a:r>
          </a:p>
        </p:txBody>
      </p:sp>
      <p:sp>
        <p:nvSpPr>
          <p:cNvPr id="8" name="TextBox 7"/>
          <p:cNvSpPr txBox="1"/>
          <p:nvPr/>
        </p:nvSpPr>
        <p:spPr>
          <a:xfrm>
            <a:off x="4343400" y="4343400"/>
            <a:ext cx="33528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a:ea typeface="ＭＳ Ｐゴシック" charset="0"/>
                <a:cs typeface="Arial"/>
              </a:rPr>
              <a:t>How can a holy God create a universe with sin?</a:t>
            </a: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rPr>
              <a:t>What is the origin of evil?</a:t>
            </a:r>
          </a:p>
        </p:txBody>
      </p:sp>
      <p:sp>
        <p:nvSpPr>
          <p:cNvPr id="134158"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Chart 43</a:t>
            </a:r>
          </a:p>
        </p:txBody>
      </p:sp>
      <p:sp>
        <p:nvSpPr>
          <p:cNvPr id="10"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153a</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11332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5"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en-US" sz="3600" dirty="0">
                <a:solidFill>
                  <a:schemeClr val="bg1"/>
                </a:solidFill>
              </a:rPr>
              <a:t>Essential Components of Gnosticism</a:t>
            </a:r>
          </a:p>
        </p:txBody>
      </p:sp>
      <p:sp>
        <p:nvSpPr>
          <p:cNvPr id="13619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John D. Hannah, </a:t>
            </a: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Charts of Ancient &amp; Medieval Church History</a:t>
            </a: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 (Grand Rapids: Zondervan, 2001)</a:t>
            </a:r>
          </a:p>
        </p:txBody>
      </p:sp>
      <p:sp>
        <p:nvSpPr>
          <p:cNvPr id="136198" name="TextBox 7"/>
          <p:cNvSpPr txBox="1">
            <a:spLocks noChangeArrowheads="1"/>
          </p:cNvSpPr>
          <p:nvPr/>
        </p:nvSpPr>
        <p:spPr bwMode="auto">
          <a:xfrm>
            <a:off x="17145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World</a:t>
            </a: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Demiurge</a:t>
            </a:r>
          </a:p>
        </p:txBody>
      </p:sp>
      <p:sp>
        <p:nvSpPr>
          <p:cNvPr id="136200"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Chart 44</a:t>
            </a:r>
          </a:p>
        </p:txBody>
      </p:sp>
      <p:sp>
        <p:nvSpPr>
          <p:cNvPr id="136201"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Man</a:t>
            </a: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cs typeface="Arial" charset="0"/>
              </a:rPr>
              <a:t>(1) Dualism</a:t>
            </a:r>
          </a:p>
        </p:txBody>
      </p:sp>
      <p:sp>
        <p:nvSpPr>
          <p:cNvPr id="16" name="TextBox 15"/>
          <p:cNvSpPr txBox="1">
            <a:spLocks noChangeArrowheads="1"/>
          </p:cNvSpPr>
          <p:nvPr/>
        </p:nvSpPr>
        <p:spPr bwMode="auto">
          <a:xfrm>
            <a:off x="611188" y="2132013"/>
            <a:ext cx="4103687"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cs typeface="Arial" charset="0"/>
              </a:rPr>
              <a:t>(2) Emanations</a:t>
            </a:r>
          </a:p>
        </p:txBody>
      </p:sp>
      <p:sp>
        <p:nvSpPr>
          <p:cNvPr id="17" name="TextBox 16"/>
          <p:cNvSpPr txBox="1">
            <a:spLocks noChangeArrowheads="1"/>
          </p:cNvSpPr>
          <p:nvPr/>
        </p:nvSpPr>
        <p:spPr bwMode="auto">
          <a:xfrm>
            <a:off x="611188" y="2627313"/>
            <a:ext cx="4441825"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cs typeface="Arial" charset="0"/>
              </a:rPr>
              <a:t>(3) Knowledge</a:t>
            </a:r>
          </a:p>
        </p:txBody>
      </p:sp>
      <p:sp>
        <p:nvSpPr>
          <p:cNvPr id="136205"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rPr>
              <a:t>God</a:t>
            </a:r>
            <a:br>
              <a:rPr kumimoji="0" lang="en-US" sz="36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rPr>
            </a:br>
            <a:r>
              <a:rPr kumimoji="0" lang="en-US" sz="36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rPr>
              <a:t>(Pure Spirit)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endParaRPr>
          </a:p>
        </p:txBody>
      </p:sp>
      <p:sp>
        <p:nvSpPr>
          <p:cNvPr id="15" name="Text Box 7"/>
          <p:cNvSpPr txBox="1">
            <a:spLocks noChangeArrowheads="1"/>
          </p:cNvSpPr>
          <p:nvPr/>
        </p:nvSpPr>
        <p:spPr bwMode="auto">
          <a:xfrm>
            <a:off x="8243888" y="0"/>
            <a:ext cx="885825"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153b</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922181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John D. Hannah, </a:t>
            </a: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Charts of Ancient &amp; Medieval Church History</a:t>
            </a: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 (Grand Rapids: Zondervan,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en-US" sz="3600" dirty="0">
                <a:solidFill>
                  <a:srgbClr val="FFFFFF"/>
                </a:solidFill>
                <a:effectLst>
                  <a:outerShdw blurRad="38100" dist="38100" dir="2700000" algn="tl">
                    <a:srgbClr val="000000">
                      <a:alpha val="43137"/>
                    </a:srgbClr>
                  </a:outerShdw>
                </a:effectLst>
              </a:rPr>
              <a:t>Gnosticism</a:t>
            </a:r>
            <a:r>
              <a:rPr lang="uk-UA" sz="3600" dirty="0">
                <a:solidFill>
                  <a:srgbClr val="FFFFFF"/>
                </a:solidFill>
                <a:effectLst>
                  <a:outerShdw blurRad="38100" dist="38100" dir="2700000" algn="tl">
                    <a:srgbClr val="000000">
                      <a:alpha val="43137"/>
                    </a:srgbClr>
                  </a:outerShdw>
                </a:effectLst>
              </a:rPr>
              <a:t>'</a:t>
            </a:r>
            <a:r>
              <a:rPr lang="en-US" sz="3600" dirty="0">
                <a:solidFill>
                  <a:srgbClr val="FFFFFF"/>
                </a:solidFill>
                <a:effectLst>
                  <a:outerShdw blurRad="38100" dist="38100" dir="2700000" algn="tl">
                    <a:srgbClr val="000000">
                      <a:alpha val="43137"/>
                    </a:srgbClr>
                  </a:outerShdw>
                </a:effectLst>
              </a:rPr>
              <a:t>s Concept of Salvation</a:t>
            </a: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Spirit</a:t>
            </a: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Soul</a:t>
            </a: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Body</a:t>
            </a:r>
          </a:p>
        </p:txBody>
      </p:sp>
      <p:sp>
        <p:nvSpPr>
          <p:cNvPr id="11" name="TextBox 10"/>
          <p:cNvSpPr txBox="1">
            <a:spLocks noChangeAspect="1"/>
          </p:cNvSpPr>
          <p:nvPr/>
        </p:nvSpPr>
        <p:spPr>
          <a:xfrm>
            <a:off x="1600200" y="1438013"/>
            <a:ext cx="1856998" cy="2677656"/>
          </a:xfrm>
          <a:prstGeom prst="rect">
            <a:avLst/>
          </a:prstGeom>
          <a:solidFill>
            <a:srgbClr val="FFFFFF"/>
          </a:solidFill>
          <a:effectLst>
            <a:glow rad="228600">
              <a:schemeClr val="accent1">
                <a:satMod val="175000"/>
                <a:alpha val="40000"/>
              </a:schemeClr>
            </a:glo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Supreme Being </a:t>
            </a:r>
            <a:r>
              <a:rPr kumimoji="0" lang="ru-RU"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a:t>
            </a:r>
            <a:r>
              <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Good</a:t>
            </a:r>
            <a:r>
              <a:rPr kumimoji="0" lang="ru-RU"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a:t>
            </a: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138267" name="TextBox 14"/>
            <p:cNvSpPr txBox="1">
              <a:spLocks noChangeArrowheads="1"/>
            </p:cNvSpPr>
            <p:nvPr/>
          </p:nvSpPr>
          <p:spPr bwMode="auto">
            <a:xfrm>
              <a:off x="3886200" y="1371600"/>
              <a:ext cx="990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omic Sans MS" charset="0"/>
                  <a:ea typeface="ＭＳ Ｐゴシック" charset="0"/>
                  <a:cs typeface="Comic Sans MS" charset="0"/>
                </a:rPr>
                <a:t>Gnosis</a:t>
              </a: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Demiurge</a:t>
            </a:r>
          </a:p>
        </p:txBody>
      </p:sp>
      <p:sp>
        <p:nvSpPr>
          <p:cNvPr id="138252"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Chart 45</a:t>
            </a:r>
          </a:p>
        </p:txBody>
      </p:sp>
      <p:pic>
        <p:nvPicPr>
          <p:cNvPr id="138253"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a:cs typeface="+mn-cs"/>
            </a:endParaRPr>
          </a:p>
        </p:txBody>
      </p:sp>
      <p:pic>
        <p:nvPicPr>
          <p:cNvPr id="138257"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138264"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Man</a:t>
              </a:r>
            </a:p>
          </p:txBody>
        </p:sp>
        <p:pic>
          <p:nvPicPr>
            <p:cNvPr id="138265"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25"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153c</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586386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Laodicea</a:t>
            </a:r>
          </a:p>
        </p:txBody>
      </p:sp>
      <p:sp>
        <p:nvSpPr>
          <p:cNvPr id="11" name="TextBox 10"/>
          <p:cNvSpPr txBox="1"/>
          <p:nvPr/>
        </p:nvSpPr>
        <p:spPr>
          <a:xfrm>
            <a:off x="3621088" y="4479925"/>
            <a:ext cx="23907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Philadelphia</a:t>
            </a:r>
          </a:p>
        </p:txBody>
      </p:sp>
      <p:sp>
        <p:nvSpPr>
          <p:cNvPr id="12" name="TextBox 11"/>
          <p:cNvSpPr txBox="1"/>
          <p:nvPr/>
        </p:nvSpPr>
        <p:spPr>
          <a:xfrm>
            <a:off x="2987675" y="3644900"/>
            <a:ext cx="16716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Sardis</a:t>
            </a:r>
          </a:p>
        </p:txBody>
      </p:sp>
      <p:sp>
        <p:nvSpPr>
          <p:cNvPr id="13" name="TextBox 12"/>
          <p:cNvSpPr txBox="1"/>
          <p:nvPr/>
        </p:nvSpPr>
        <p:spPr>
          <a:xfrm>
            <a:off x="2268538" y="2565400"/>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Thyatira</a:t>
            </a:r>
          </a:p>
        </p:txBody>
      </p:sp>
      <p:sp>
        <p:nvSpPr>
          <p:cNvPr id="14" name="TextBox 13"/>
          <p:cNvSpPr txBox="1"/>
          <p:nvPr/>
        </p:nvSpPr>
        <p:spPr>
          <a:xfrm>
            <a:off x="827088" y="3933825"/>
            <a:ext cx="1887537" cy="460375"/>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Smyrna</a:t>
            </a: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7657" name="Text Box 9"/>
          <p:cNvSpPr txBox="1">
            <a:spLocks noChangeArrowheads="1"/>
          </p:cNvSpPr>
          <p:nvPr/>
        </p:nvSpPr>
        <p:spPr bwMode="auto">
          <a:xfrm>
            <a:off x="3924300" y="995363"/>
            <a:ext cx="4968875" cy="1570037"/>
          </a:xfrm>
          <a:prstGeom prst="rect">
            <a:avLst/>
          </a:prstGeom>
          <a:solidFill>
            <a:schemeClr val="tx1"/>
          </a:solidFill>
          <a:ln w="12700" cap="sq">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ja-JP" sz="3200" b="1">
                <a:solidFill>
                  <a:srgbClr val="FFFFFF"/>
                </a:solidFill>
                <a:latin typeface="Arial" charset="0"/>
              </a:rPr>
              <a:t>A general letter sent from the aged John in Ephesus</a:t>
            </a:r>
            <a:endParaRPr lang="en-US" sz="3200" b="1">
              <a:solidFill>
                <a:srgbClr val="FFFFFF"/>
              </a:solidFill>
              <a:latin typeface="Arial" charset="0"/>
            </a:endParaRP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4" name="TextBox 23"/>
          <p:cNvSpPr txBox="1"/>
          <p:nvPr/>
        </p:nvSpPr>
        <p:spPr>
          <a:xfrm>
            <a:off x="900113" y="1916113"/>
            <a:ext cx="1885950" cy="461962"/>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Pergamum</a:t>
            </a:r>
          </a:p>
        </p:txBody>
      </p:sp>
      <p:sp>
        <p:nvSpPr>
          <p:cNvPr id="302097" name="Rectangle 4"/>
          <p:cNvSpPr>
            <a:spLocks noGrp="1" noChangeArrowheads="1"/>
          </p:cNvSpPr>
          <p:nvPr>
            <p:ph type="title" idx="4294967295"/>
          </p:nvPr>
        </p:nvSpPr>
        <p:spPr>
          <a:xfrm>
            <a:off x="-36513" y="-22225"/>
            <a:ext cx="9288463" cy="863600"/>
          </a:xfrm>
          <a:solidFill>
            <a:srgbClr val="000000"/>
          </a:solidFill>
        </p:spPr>
        <p:txBody>
          <a:bodyPr/>
          <a:lstStyle/>
          <a:p>
            <a:pPr algn="ctr" eaLnBrk="1" hangingPunct="1"/>
            <a:r>
              <a:rPr lang="en-US" altLang="zh-CN" sz="3600" b="1">
                <a:solidFill>
                  <a:schemeClr val="bg1"/>
                </a:solidFill>
                <a:latin typeface="Arial" charset="0"/>
                <a:ea typeface="ＭＳ Ｐゴシック" charset="0"/>
                <a:cs typeface="Arial" charset="0"/>
              </a:rPr>
              <a:t>Origin/Destination</a:t>
            </a:r>
            <a:endParaRPr lang="en-US" sz="3600" b="1">
              <a:solidFill>
                <a:schemeClr val="bg1"/>
              </a:solidFill>
              <a:latin typeface="Arial" charset="0"/>
              <a:ea typeface="ＭＳ Ｐゴシック" charset="0"/>
              <a:cs typeface="Arial" charset="0"/>
            </a:endParaRPr>
          </a:p>
        </p:txBody>
      </p:sp>
      <p:sp>
        <p:nvSpPr>
          <p:cNvPr id="25" name="Line 3"/>
          <p:cNvSpPr>
            <a:spLocks noChangeShapeType="1"/>
          </p:cNvSpPr>
          <p:nvPr/>
        </p:nvSpPr>
        <p:spPr bwMode="auto">
          <a:xfrm flipV="1">
            <a:off x="2987675" y="5013325"/>
            <a:ext cx="3887788" cy="217488"/>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6" name="Line 3"/>
          <p:cNvSpPr>
            <a:spLocks noChangeShapeType="1"/>
          </p:cNvSpPr>
          <p:nvPr/>
        </p:nvSpPr>
        <p:spPr bwMode="auto">
          <a:xfrm>
            <a:off x="2987675" y="5229225"/>
            <a:ext cx="2376488" cy="86360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7" name="Line 3"/>
          <p:cNvSpPr>
            <a:spLocks noChangeShapeType="1"/>
          </p:cNvSpPr>
          <p:nvPr/>
        </p:nvSpPr>
        <p:spPr bwMode="auto">
          <a:xfrm flipV="1">
            <a:off x="2987675" y="3141663"/>
            <a:ext cx="71438" cy="2087562"/>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8" name="Line 3"/>
          <p:cNvSpPr>
            <a:spLocks noChangeShapeType="1"/>
          </p:cNvSpPr>
          <p:nvPr/>
        </p:nvSpPr>
        <p:spPr bwMode="auto">
          <a:xfrm flipH="1" flipV="1">
            <a:off x="1476375" y="2852738"/>
            <a:ext cx="1582738" cy="2376487"/>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302103" name="Text Box 8"/>
          <p:cNvSpPr txBox="1">
            <a:spLocks noChangeArrowheads="1"/>
          </p:cNvSpPr>
          <p:nvPr/>
        </p:nvSpPr>
        <p:spPr bwMode="auto">
          <a:xfrm>
            <a:off x="8410575" y="920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291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9" grpId="0" animBg="1"/>
      <p:bldP spid="20" grpId="0" animBg="1"/>
      <p:bldP spid="21" grpId="0" animBg="1"/>
      <p:bldP spid="22" grpId="0" animBg="1"/>
      <p:bldP spid="23" grpId="0" animBg="1"/>
      <p:bldP spid="27657" grpId="0" animBg="1" autoUpdateAnimBg="0"/>
      <p:bldP spid="24"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mn-ea"/>
                <a:cs typeface="+mn-cs"/>
              </a:rPr>
              <a:t>"To the remotest part of the earth"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9696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9696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9696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96966"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9696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96968"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96969"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96972"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296973"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NT Overview (General + Key Words)</a:t>
            </a:r>
          </a:p>
        </p:txBody>
      </p:sp>
      <p:sp>
        <p:nvSpPr>
          <p:cNvPr id="296977"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General Epistles + Key Words </a:t>
            </a:r>
            <a:endParaRPr lang="en-US" sz="1600" b="1">
              <a:solidFill>
                <a:srgbClr val="FFFFFF"/>
              </a:solidFill>
              <a:latin typeface="Arial Narrow" charset="0"/>
              <a:cs typeface="Times New Roman" charset="0"/>
            </a:endParaRPr>
          </a:p>
        </p:txBody>
      </p:sp>
      <p:sp>
        <p:nvSpPr>
          <p:cNvPr id="296978"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97006"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297008"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297009"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297010"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297011"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297014"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297017"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297019"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97020"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100"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101" name="Text Box 19"/>
          <p:cNvSpPr txBox="1">
            <a:spLocks noChangeArrowheads="1"/>
          </p:cNvSpPr>
          <p:nvPr/>
        </p:nvSpPr>
        <p:spPr bwMode="auto">
          <a:xfrm>
            <a:off x="6446838" y="54864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10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103" name="Text Box 19"/>
          <p:cNvSpPr txBox="1">
            <a:spLocks noChangeArrowheads="1"/>
          </p:cNvSpPr>
          <p:nvPr/>
        </p:nvSpPr>
        <p:spPr bwMode="auto">
          <a:xfrm>
            <a:off x="8305800" y="4114800"/>
            <a:ext cx="792163"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10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297029"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9703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76"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97032"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97033"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97034"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81" grpId="0" animBg="1"/>
      <p:bldP spid="99" grpId="0" animBg="1"/>
      <p:bldP spid="100" grpId="0" animBg="1"/>
      <p:bldP spid="101" grpId="0" animBg="1"/>
      <p:bldP spid="102" grpId="0" animBg="1"/>
      <p:bldP spid="103" grpId="0" animBg="1"/>
      <p:bldP spid="10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9144000" cy="6986588"/>
          </a:xfrm>
          <a:prstGeom prst="rect">
            <a:avLst/>
          </a:prstGeom>
          <a:solidFill>
            <a:schemeClr val="accent5">
              <a:lumMod val="25000"/>
            </a:schemeClr>
          </a:solidFill>
          <a:ln w="9525">
            <a:solidFill>
              <a:schemeClr val="tx1"/>
            </a:solidFill>
            <a:miter lim="800000"/>
            <a:headEnd/>
            <a:tailEnd/>
          </a:ln>
        </p:spPr>
        <p:txBody>
          <a:bodyPr>
            <a:spAutoFit/>
          </a:bodyPr>
          <a:lstStyle/>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John</a:t>
            </a:r>
            <a:r>
              <a:rPr lang="fr-FR"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s letter has at least </a:t>
            </a:r>
            <a:r>
              <a:rPr lang="en-US" altLang="zh-CN" sz="2800" b="1" u="sng" dirty="0">
                <a:solidFill>
                  <a:schemeClr val="bg1"/>
                </a:solidFill>
                <a:effectLst>
                  <a:outerShdw blurRad="50800" dist="101600" dir="2700000" algn="tl" rotWithShape="0">
                    <a:srgbClr val="000000"/>
                  </a:outerShdw>
                </a:effectLst>
                <a:latin typeface="Arial Narrow" charset="0"/>
                <a:ea typeface="宋体" charset="-122"/>
                <a:cs typeface="宋体" charset="-122"/>
              </a:rPr>
              <a:t>five stated purposes</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 to promote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fellowship</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(1:3),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 to produce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joy</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(1:4),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3. to protect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holiness</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(2:1),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4. to prevent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heresy</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(2:26), and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5. to provide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assurance</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of salvation (5:13)</a:t>
            </a:r>
          </a:p>
          <a:p>
            <a:pPr marL="419100" indent="-419100">
              <a:buFont typeface="Wingdings" charset="2"/>
              <a:buAutoNum type="arabicPeriod"/>
              <a:defRPr/>
            </a:pPr>
            <a:endPar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endParaRPr>
          </a:p>
          <a:p>
            <a:pPr marL="419100" indent="-419100">
              <a:buFont typeface="Wingdings" charset="2"/>
              <a:buChar char="Ø"/>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This makes 1 John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hard to sum up</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in one theme or purpose and difficult to outline, especially since the subjects overlap.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a:t>
            </a:r>
          </a:p>
          <a:p>
            <a:pPr marL="419100" indent="-419100">
              <a:buFont typeface="Wingdings" charset="2"/>
              <a:buChar char="Ø"/>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But the general theme of obedience, especially shown by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loving</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others,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sums up all</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of the above purposes. </a:t>
            </a:r>
          </a:p>
          <a:p>
            <a:pPr marL="419100" indent="-419100">
              <a:buFont typeface="Wingdings" charset="2"/>
              <a:buChar char="Ø"/>
              <a:defRPr/>
            </a:pPr>
            <a:endPar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endParaRPr>
          </a:p>
          <a:p>
            <a:pPr marL="419100" indent="-419100">
              <a:buFont typeface="Wingdings" charset="2"/>
              <a:buChar char="Ø"/>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These benefits are many, but the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immediate benefit</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of obedience by love is its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protection</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from early Gnosticism.</a:t>
            </a:r>
          </a:p>
          <a:p>
            <a:pPr marL="419100" indent="-419100">
              <a:buFont typeface="Wingdings" charset="2"/>
              <a:buChar char="Ø"/>
              <a:defRPr/>
            </a:pPr>
            <a:endPar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endParaRPr>
          </a:p>
        </p:txBody>
      </p:sp>
      <p:sp>
        <p:nvSpPr>
          <p:cNvPr id="308227" name="Rectangle 2"/>
          <p:cNvSpPr>
            <a:spLocks noGrp="1" noChangeArrowheads="1"/>
          </p:cNvSpPr>
          <p:nvPr>
            <p:ph type="title" idx="4294967295"/>
          </p:nvPr>
        </p:nvSpPr>
        <p:spPr>
          <a:xfrm>
            <a:off x="5292725" y="765175"/>
            <a:ext cx="38735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Argument</a:t>
            </a:r>
            <a:endParaRPr lang="en-US" sz="2800">
              <a:solidFill>
                <a:schemeClr val="bg1"/>
              </a:solidFill>
              <a:latin typeface="Arial" charset="0"/>
              <a:ea typeface="宋体" charset="0"/>
              <a:cs typeface="宋体" charset="0"/>
            </a:endParaRPr>
          </a:p>
        </p:txBody>
      </p:sp>
      <p:sp>
        <p:nvSpPr>
          <p:cNvPr id="308228"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pic>
        <p:nvPicPr>
          <p:cNvPr id="308229"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2468">
                                            <p:txEl>
                                              <p:pRg st="5" end="5"/>
                                            </p:txEl>
                                          </p:spTgt>
                                        </p:tgtEl>
                                        <p:attrNameLst>
                                          <p:attrName>style.visibility</p:attrName>
                                        </p:attrNameLst>
                                      </p:cBhvr>
                                      <p:to>
                                        <p:strVal val="visible"/>
                                      </p:to>
                                    </p:set>
                                    <p:animEffect transition="in" filter="blinds(horizontal)">
                                      <p:cBhvr>
                                        <p:cTn id="35" dur="500"/>
                                        <p:tgtEl>
                                          <p:spTgt spid="62468">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2468">
                                            <p:txEl>
                                              <p:pRg st="7" end="7"/>
                                            </p:txEl>
                                          </p:spTgt>
                                        </p:tgtEl>
                                        <p:attrNameLst>
                                          <p:attrName>style.visibility</p:attrName>
                                        </p:attrNameLst>
                                      </p:cBhvr>
                                      <p:to>
                                        <p:strVal val="visible"/>
                                      </p:to>
                                    </p:set>
                                    <p:animEffect transition="in" filter="blinds(horizontal)">
                                      <p:cBhvr>
                                        <p:cTn id="40" dur="500"/>
                                        <p:tgtEl>
                                          <p:spTgt spid="62468">
                                            <p:txEl>
                                              <p:pRg st="7" end="7"/>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2468">
                                            <p:txEl>
                                              <p:pRg st="8" end="8"/>
                                            </p:txEl>
                                          </p:spTgt>
                                        </p:tgtEl>
                                        <p:attrNameLst>
                                          <p:attrName>style.visibility</p:attrName>
                                        </p:attrNameLst>
                                      </p:cBhvr>
                                      <p:to>
                                        <p:strVal val="visible"/>
                                      </p:to>
                                    </p:set>
                                    <p:animEffect transition="in" filter="blinds(horizontal)">
                                      <p:cBhvr>
                                        <p:cTn id="43" dur="500"/>
                                        <p:tgtEl>
                                          <p:spTgt spid="62468">
                                            <p:txEl>
                                              <p:pRg st="8" end="8"/>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2468">
                                            <p:txEl>
                                              <p:pRg st="9" end="9"/>
                                            </p:txEl>
                                          </p:spTgt>
                                        </p:tgtEl>
                                        <p:attrNameLst>
                                          <p:attrName>style.visibility</p:attrName>
                                        </p:attrNameLst>
                                      </p:cBhvr>
                                      <p:to>
                                        <p:strVal val="visible"/>
                                      </p:to>
                                    </p:set>
                                    <p:animEffect transition="in" filter="blinds(horizontal)">
                                      <p:cBhvr>
                                        <p:cTn id="48" dur="500"/>
                                        <p:tgtEl>
                                          <p:spTgt spid="62468">
                                            <p:txEl>
                                              <p:pRg st="9" end="9"/>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62468">
                                            <p:txEl>
                                              <p:pRg st="11" end="11"/>
                                            </p:txEl>
                                          </p:spTgt>
                                        </p:tgtEl>
                                        <p:attrNameLst>
                                          <p:attrName>style.visibility</p:attrName>
                                        </p:attrNameLst>
                                      </p:cBhvr>
                                      <p:to>
                                        <p:strVal val="visible"/>
                                      </p:to>
                                    </p:set>
                                    <p:animEffect transition="in" filter="blinds(horizontal)">
                                      <p:cBhvr>
                                        <p:cTn id="53" dur="500"/>
                                        <p:tgtEl>
                                          <p:spTgt spid="6246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sz="2800">
                <a:solidFill>
                  <a:schemeClr val="bg1"/>
                </a:solidFill>
                <a:latin typeface="Arial" charset="0"/>
              </a:rPr>
              <a:t>1 John – Summary Chart</a:t>
            </a:r>
          </a:p>
        </p:txBody>
      </p:sp>
      <p:sp>
        <p:nvSpPr>
          <p:cNvPr id="311299" name="Text Box 7"/>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290</a:t>
            </a:r>
          </a:p>
        </p:txBody>
      </p:sp>
      <p:grpSp>
        <p:nvGrpSpPr>
          <p:cNvPr id="311300" name="Group 51"/>
          <p:cNvGrpSpPr>
            <a:grpSpLocks/>
          </p:cNvGrpSpPr>
          <p:nvPr/>
        </p:nvGrpSpPr>
        <p:grpSpPr bwMode="auto">
          <a:xfrm>
            <a:off x="76200" y="838200"/>
            <a:ext cx="9004300" cy="5867400"/>
            <a:chOff x="88" y="480"/>
            <a:chExt cx="4088" cy="3840"/>
          </a:xfrm>
        </p:grpSpPr>
        <p:grpSp>
          <p:nvGrpSpPr>
            <p:cNvPr id="311301" name="Group 25"/>
            <p:cNvGrpSpPr>
              <a:grpSpLocks/>
            </p:cNvGrpSpPr>
            <p:nvPr/>
          </p:nvGrpSpPr>
          <p:grpSpPr bwMode="auto">
            <a:xfrm>
              <a:off x="88" y="480"/>
              <a:ext cx="4072" cy="561"/>
              <a:chOff x="0" y="0"/>
              <a:chExt cx="4072" cy="653"/>
            </a:xfrm>
          </p:grpSpPr>
          <p:sp>
            <p:nvSpPr>
              <p:cNvPr id="311335" name="Rectangle 8"/>
              <p:cNvSpPr>
                <a:spLocks noChangeArrowheads="1"/>
              </p:cNvSpPr>
              <p:nvPr/>
            </p:nvSpPr>
            <p:spPr bwMode="auto">
              <a:xfrm>
                <a:off x="32" y="0"/>
                <a:ext cx="4008" cy="653"/>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Obedience in Love Combats Early Gnosticism</a:t>
                </a:r>
                <a:endParaRPr lang="en-US" altLang="zh-CN">
                  <a:solidFill>
                    <a:srgbClr val="FFFFFF"/>
                  </a:solidFill>
                  <a:latin typeface="Arial" charset="0"/>
                  <a:ea typeface="宋体" charset="0"/>
                  <a:cs typeface="宋体" charset="0"/>
                </a:endParaRPr>
              </a:p>
            </p:txBody>
          </p:sp>
          <p:sp>
            <p:nvSpPr>
              <p:cNvPr id="311336" name="Rectangle 24"/>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algn="ctr"/>
                <a:endParaRPr lang="en-US"/>
              </a:p>
            </p:txBody>
          </p:sp>
        </p:grpSp>
        <p:grpSp>
          <p:nvGrpSpPr>
            <p:cNvPr id="311302" name="Group 27"/>
            <p:cNvGrpSpPr>
              <a:grpSpLocks/>
            </p:cNvGrpSpPr>
            <p:nvPr/>
          </p:nvGrpSpPr>
          <p:grpSpPr bwMode="auto">
            <a:xfrm>
              <a:off x="88" y="1041"/>
              <a:ext cx="1360" cy="619"/>
              <a:chOff x="0" y="653"/>
              <a:chExt cx="1360" cy="721"/>
            </a:xfrm>
          </p:grpSpPr>
          <p:sp>
            <p:nvSpPr>
              <p:cNvPr id="311333" name="Rectangle 10"/>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Necessity of </a:t>
                </a:r>
                <a:endParaRPr lang="en-US" altLang="zh-CN">
                  <a:solidFill>
                    <a:srgbClr val="FFFFFF"/>
                  </a:solidFill>
                  <a:latin typeface="Arial" charset="0"/>
                  <a:ea typeface="宋体" charset="0"/>
                  <a:cs typeface="宋体" charset="0"/>
                </a:endParaRPr>
              </a:p>
              <a:p>
                <a:pPr algn="ctr" eaLnBrk="0" hangingPunct="0"/>
                <a:r>
                  <a:rPr lang="en-US" altLang="zh-CN" b="1">
                    <a:solidFill>
                      <a:srgbClr val="FFFFFF"/>
                    </a:solidFill>
                    <a:latin typeface="Arial" charset="0"/>
                    <a:ea typeface="宋体" charset="0"/>
                    <a:cs typeface="宋体" charset="0"/>
                  </a:rPr>
                  <a:t>Obedience</a:t>
                </a:r>
                <a:endParaRPr lang="en-US" altLang="zh-CN">
                  <a:solidFill>
                    <a:srgbClr val="FFFFFF"/>
                  </a:solidFill>
                  <a:latin typeface="Arial" charset="0"/>
                  <a:ea typeface="宋体" charset="0"/>
                  <a:cs typeface="宋体" charset="0"/>
                </a:endParaRPr>
              </a:p>
            </p:txBody>
          </p:sp>
          <p:sp>
            <p:nvSpPr>
              <p:cNvPr id="311334" name="Rectangle 26"/>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03" name="Group 29"/>
            <p:cNvGrpSpPr>
              <a:grpSpLocks/>
            </p:cNvGrpSpPr>
            <p:nvPr/>
          </p:nvGrpSpPr>
          <p:grpSpPr bwMode="auto">
            <a:xfrm>
              <a:off x="1448" y="1041"/>
              <a:ext cx="1360" cy="619"/>
              <a:chOff x="1360" y="653"/>
              <a:chExt cx="1360" cy="721"/>
            </a:xfrm>
          </p:grpSpPr>
          <p:sp>
            <p:nvSpPr>
              <p:cNvPr id="311331" name="Rectangle 11"/>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Characteristics of </a:t>
                </a:r>
                <a:endParaRPr lang="en-US" altLang="zh-CN">
                  <a:solidFill>
                    <a:srgbClr val="FFFFFF"/>
                  </a:solidFill>
                  <a:latin typeface="Arial" charset="0"/>
                  <a:ea typeface="宋体" charset="0"/>
                  <a:cs typeface="宋体" charset="0"/>
                </a:endParaRPr>
              </a:p>
              <a:p>
                <a:pPr algn="ctr" eaLnBrk="0" hangingPunct="0"/>
                <a:r>
                  <a:rPr lang="en-US" altLang="zh-CN" b="1">
                    <a:solidFill>
                      <a:srgbClr val="FFFFFF"/>
                    </a:solidFill>
                    <a:latin typeface="Arial" charset="0"/>
                    <a:ea typeface="宋体" charset="0"/>
                    <a:cs typeface="宋体" charset="0"/>
                  </a:rPr>
                  <a:t>Love</a:t>
                </a:r>
                <a:endParaRPr lang="en-US" altLang="zh-CN">
                  <a:solidFill>
                    <a:srgbClr val="FFFFFF"/>
                  </a:solidFill>
                  <a:latin typeface="Arial" charset="0"/>
                  <a:ea typeface="宋体" charset="0"/>
                  <a:cs typeface="宋体" charset="0"/>
                </a:endParaRPr>
              </a:p>
            </p:txBody>
          </p:sp>
          <p:sp>
            <p:nvSpPr>
              <p:cNvPr id="311332" name="Rectangle 28"/>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04" name="Group 31"/>
            <p:cNvGrpSpPr>
              <a:grpSpLocks/>
            </p:cNvGrpSpPr>
            <p:nvPr/>
          </p:nvGrpSpPr>
          <p:grpSpPr bwMode="auto">
            <a:xfrm>
              <a:off x="2808" y="1041"/>
              <a:ext cx="1352" cy="619"/>
              <a:chOff x="2720" y="653"/>
              <a:chExt cx="1352" cy="721"/>
            </a:xfrm>
          </p:grpSpPr>
          <p:sp>
            <p:nvSpPr>
              <p:cNvPr id="311329" name="Rectangle 12"/>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Benefits of </a:t>
                </a:r>
                <a:endParaRPr lang="en-US" altLang="zh-CN">
                  <a:solidFill>
                    <a:srgbClr val="FFFFFF"/>
                  </a:solidFill>
                  <a:latin typeface="Arial" charset="0"/>
                  <a:ea typeface="宋体" charset="0"/>
                  <a:cs typeface="宋体" charset="0"/>
                </a:endParaRPr>
              </a:p>
              <a:p>
                <a:pPr algn="ctr" eaLnBrk="0" hangingPunct="0"/>
                <a:r>
                  <a:rPr lang="en-US" altLang="zh-CN" b="1">
                    <a:solidFill>
                      <a:srgbClr val="FFFFFF"/>
                    </a:solidFill>
                    <a:latin typeface="Arial" charset="0"/>
                    <a:ea typeface="宋体" charset="0"/>
                    <a:cs typeface="宋体" charset="0"/>
                  </a:rPr>
                  <a:t>Obedience</a:t>
                </a:r>
                <a:endParaRPr lang="en-US" altLang="zh-CN">
                  <a:solidFill>
                    <a:srgbClr val="FFFFFF"/>
                  </a:solidFill>
                  <a:latin typeface="Arial" charset="0"/>
                  <a:ea typeface="宋体" charset="0"/>
                  <a:cs typeface="宋体" charset="0"/>
                </a:endParaRPr>
              </a:p>
            </p:txBody>
          </p:sp>
          <p:sp>
            <p:nvSpPr>
              <p:cNvPr id="311330" name="Rectangle 30"/>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05" name="Group 33"/>
            <p:cNvGrpSpPr>
              <a:grpSpLocks/>
            </p:cNvGrpSpPr>
            <p:nvPr/>
          </p:nvGrpSpPr>
          <p:grpSpPr bwMode="auto">
            <a:xfrm>
              <a:off x="88" y="1660"/>
              <a:ext cx="1360" cy="529"/>
              <a:chOff x="0" y="1374"/>
              <a:chExt cx="1360" cy="615"/>
            </a:xfrm>
          </p:grpSpPr>
          <p:sp>
            <p:nvSpPr>
              <p:cNvPr id="311327" name="Rectangle 14"/>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a:solidFill>
                      <a:srgbClr val="FFFFFF"/>
                    </a:solidFill>
                    <a:latin typeface="Arial" charset="0"/>
                    <a:ea typeface="宋体" charset="0"/>
                    <a:cs typeface="宋体" charset="0"/>
                  </a:rPr>
                  <a:t> Chapters 1–2</a:t>
                </a:r>
              </a:p>
            </p:txBody>
          </p:sp>
          <p:sp>
            <p:nvSpPr>
              <p:cNvPr id="311328" name="Rectangle 32"/>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06" name="Group 35"/>
            <p:cNvGrpSpPr>
              <a:grpSpLocks/>
            </p:cNvGrpSpPr>
            <p:nvPr/>
          </p:nvGrpSpPr>
          <p:grpSpPr bwMode="auto">
            <a:xfrm>
              <a:off x="1448" y="1660"/>
              <a:ext cx="1360" cy="529"/>
              <a:chOff x="1360" y="1374"/>
              <a:chExt cx="1360" cy="615"/>
            </a:xfrm>
          </p:grpSpPr>
          <p:sp>
            <p:nvSpPr>
              <p:cNvPr id="311325" name="Rectangle 15"/>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a:solidFill>
                      <a:srgbClr val="FFFFFF"/>
                    </a:solidFill>
                    <a:latin typeface="Arial" charset="0"/>
                    <a:ea typeface="宋体" charset="0"/>
                    <a:cs typeface="宋体" charset="0"/>
                  </a:rPr>
                  <a:t> 3:1–5:3</a:t>
                </a:r>
              </a:p>
            </p:txBody>
          </p:sp>
          <p:sp>
            <p:nvSpPr>
              <p:cNvPr id="311326" name="Rectangle 34"/>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07" name="Group 37"/>
            <p:cNvGrpSpPr>
              <a:grpSpLocks/>
            </p:cNvGrpSpPr>
            <p:nvPr/>
          </p:nvGrpSpPr>
          <p:grpSpPr bwMode="auto">
            <a:xfrm>
              <a:off x="2808" y="1660"/>
              <a:ext cx="1352" cy="529"/>
              <a:chOff x="2720" y="1374"/>
              <a:chExt cx="1352" cy="615"/>
            </a:xfrm>
          </p:grpSpPr>
          <p:sp>
            <p:nvSpPr>
              <p:cNvPr id="311323" name="Rectangle 16"/>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a:solidFill>
                      <a:srgbClr val="FFFFFF"/>
                    </a:solidFill>
                    <a:latin typeface="Arial" charset="0"/>
                    <a:ea typeface="宋体" charset="0"/>
                    <a:cs typeface="宋体" charset="0"/>
                  </a:rPr>
                  <a:t> 5:4-21</a:t>
                </a:r>
              </a:p>
            </p:txBody>
          </p:sp>
          <p:sp>
            <p:nvSpPr>
              <p:cNvPr id="311324" name="Rectangle 36"/>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08" name="Group 39"/>
            <p:cNvGrpSpPr>
              <a:grpSpLocks/>
            </p:cNvGrpSpPr>
            <p:nvPr/>
          </p:nvGrpSpPr>
          <p:grpSpPr bwMode="auto">
            <a:xfrm>
              <a:off x="88" y="2189"/>
              <a:ext cx="1360" cy="1074"/>
              <a:chOff x="0" y="1989"/>
              <a:chExt cx="1360" cy="1251"/>
            </a:xfrm>
          </p:grpSpPr>
          <p:sp>
            <p:nvSpPr>
              <p:cNvPr id="311321" name="Rectangle 18"/>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lnSpc>
                    <a:spcPct val="80000"/>
                  </a:lnSpc>
                </a:pPr>
                <a:r>
                  <a:rPr lang="en-US" altLang="zh-CN" b="1">
                    <a:solidFill>
                      <a:srgbClr val="FFFFFF"/>
                    </a:solidFill>
                    <a:latin typeface="Arial" charset="0"/>
                    <a:ea typeface="宋体" charset="0"/>
                    <a:cs typeface="宋体" charset="0"/>
                  </a:rPr>
                  <a:t> </a:t>
                </a:r>
                <a:r>
                  <a:rPr lang="en-US" altLang="zh-CN" b="1">
                    <a:solidFill>
                      <a:srgbClr val="FFFFFF"/>
                    </a:solidFill>
                    <a:latin typeface="Arial Narrow" charset="0"/>
                    <a:ea typeface="宋体" charset="0"/>
                    <a:cs typeface="宋体" charset="0"/>
                  </a:rPr>
                  <a:t>Humanity of Christ</a:t>
                </a:r>
              </a:p>
              <a:p>
                <a:pPr algn="ctr" eaLnBrk="0" hangingPunct="0">
                  <a:lnSpc>
                    <a:spcPct val="80000"/>
                  </a:lnSpc>
                </a:pPr>
                <a:r>
                  <a:rPr lang="en-US" altLang="zh-CN" b="1">
                    <a:solidFill>
                      <a:srgbClr val="FFFFFF"/>
                    </a:solidFill>
                    <a:latin typeface="Arial Narrow" charset="0"/>
                    <a:ea typeface="宋体" charset="0"/>
                    <a:cs typeface="宋体" charset="0"/>
                  </a:rPr>
                  <a:t>Prerequisites to obedience</a:t>
                </a:r>
              </a:p>
              <a:p>
                <a:pPr algn="ctr" eaLnBrk="0" hangingPunct="0">
                  <a:lnSpc>
                    <a:spcPct val="80000"/>
                  </a:lnSpc>
                </a:pPr>
                <a:r>
                  <a:rPr lang="en-US" altLang="zh-CN" b="1">
                    <a:solidFill>
                      <a:srgbClr val="FFFFFF"/>
                    </a:solidFill>
                    <a:latin typeface="Arial Narrow" charset="0"/>
                    <a:ea typeface="宋体" charset="0"/>
                    <a:cs typeface="宋体" charset="0"/>
                  </a:rPr>
                  <a:t>Hindrances to obedience</a:t>
                </a:r>
              </a:p>
            </p:txBody>
          </p:sp>
          <p:sp>
            <p:nvSpPr>
              <p:cNvPr id="311322" name="Rectangle 38"/>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09" name="Group 41"/>
            <p:cNvGrpSpPr>
              <a:grpSpLocks/>
            </p:cNvGrpSpPr>
            <p:nvPr/>
          </p:nvGrpSpPr>
          <p:grpSpPr bwMode="auto">
            <a:xfrm>
              <a:off x="1448" y="2189"/>
              <a:ext cx="1360" cy="1074"/>
              <a:chOff x="1360" y="1989"/>
              <a:chExt cx="1360" cy="1251"/>
            </a:xfrm>
          </p:grpSpPr>
          <p:sp>
            <p:nvSpPr>
              <p:cNvPr id="311319" name="Rectangle 19"/>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lnSpc>
                    <a:spcPct val="70000"/>
                  </a:lnSpc>
                </a:pPr>
                <a:r>
                  <a:rPr lang="en-US" altLang="zh-CN" b="1">
                    <a:solidFill>
                      <a:srgbClr val="FFFFFF"/>
                    </a:solidFill>
                    <a:latin typeface="Arial Narrow" charset="0"/>
                    <a:ea typeface="宋体" charset="0"/>
                    <a:cs typeface="宋体" charset="0"/>
                  </a:rPr>
                  <a:t> </a:t>
                </a:r>
                <a:r>
                  <a:rPr lang="en-US" altLang="zh-CN" sz="2000" b="1">
                    <a:solidFill>
                      <a:srgbClr val="FFFFFF"/>
                    </a:solidFill>
                    <a:latin typeface="Arial Narrow" charset="0"/>
                    <a:ea typeface="宋体" charset="0"/>
                    <a:cs typeface="宋体" charset="0"/>
                  </a:rPr>
                  <a:t>Don</a:t>
                </a:r>
                <a:r>
                  <a:rPr lang="fr-FR" altLang="zh-CN" sz="2000" b="1">
                    <a:solidFill>
                      <a:srgbClr val="FFFFFF"/>
                    </a:solidFill>
                    <a:latin typeface="Arial Narrow" charset="0"/>
                    <a:ea typeface="宋体" charset="0"/>
                    <a:cs typeface="宋体" charset="0"/>
                  </a:rPr>
                  <a:t>'</a:t>
                </a:r>
                <a:r>
                  <a:rPr lang="en-US" altLang="zh-CN" sz="2000" b="1">
                    <a:solidFill>
                      <a:srgbClr val="FFFFFF"/>
                    </a:solidFill>
                    <a:latin typeface="Arial Narrow" charset="0"/>
                    <a:ea typeface="宋体" charset="0"/>
                    <a:cs typeface="宋体" charset="0"/>
                  </a:rPr>
                  <a:t>t sin</a:t>
                </a:r>
              </a:p>
              <a:p>
                <a:pPr algn="ctr" eaLnBrk="0" hangingPunct="0">
                  <a:lnSpc>
                    <a:spcPct val="70000"/>
                  </a:lnSpc>
                </a:pPr>
                <a:r>
                  <a:rPr lang="en-US" altLang="zh-CN" sz="2000" b="1">
                    <a:solidFill>
                      <a:srgbClr val="FFFFFF"/>
                    </a:solidFill>
                    <a:latin typeface="Arial Narrow" charset="0"/>
                    <a:ea typeface="宋体" charset="0"/>
                    <a:cs typeface="宋体" charset="0"/>
                  </a:rPr>
                  <a:t>Don</a:t>
                </a:r>
                <a:r>
                  <a:rPr lang="fr-FR" altLang="zh-CN" sz="2000" b="1">
                    <a:solidFill>
                      <a:srgbClr val="FFFFFF"/>
                    </a:solidFill>
                    <a:latin typeface="Arial Narrow" charset="0"/>
                    <a:ea typeface="宋体" charset="0"/>
                    <a:cs typeface="宋体" charset="0"/>
                  </a:rPr>
                  <a:t>'</a:t>
                </a:r>
                <a:r>
                  <a:rPr lang="en-US" altLang="zh-CN" sz="2000" b="1">
                    <a:solidFill>
                      <a:srgbClr val="FFFFFF"/>
                    </a:solidFill>
                    <a:latin typeface="Arial Narrow" charset="0"/>
                    <a:ea typeface="宋体" charset="0"/>
                    <a:cs typeface="宋体" charset="0"/>
                  </a:rPr>
                  <a:t>t hate believers</a:t>
                </a:r>
              </a:p>
              <a:p>
                <a:pPr algn="ctr" eaLnBrk="0" hangingPunct="0">
                  <a:lnSpc>
                    <a:spcPct val="70000"/>
                  </a:lnSpc>
                </a:pPr>
                <a:r>
                  <a:rPr lang="en-US" altLang="zh-CN" sz="2000" b="1">
                    <a:solidFill>
                      <a:srgbClr val="FFFFFF"/>
                    </a:solidFill>
                    <a:latin typeface="Arial Narrow" charset="0"/>
                    <a:ea typeface="宋体" charset="0"/>
                    <a:cs typeface="宋体" charset="0"/>
                  </a:rPr>
                  <a:t>Compassion</a:t>
                </a:r>
              </a:p>
              <a:p>
                <a:pPr algn="ctr" eaLnBrk="0" hangingPunct="0">
                  <a:lnSpc>
                    <a:spcPct val="70000"/>
                  </a:lnSpc>
                </a:pPr>
                <a:r>
                  <a:rPr lang="en-US" altLang="zh-CN" sz="2000" b="1">
                    <a:solidFill>
                      <a:srgbClr val="FFFFFF"/>
                    </a:solidFill>
                    <a:latin typeface="Arial Narrow" charset="0"/>
                    <a:ea typeface="宋体" charset="0"/>
                    <a:cs typeface="宋体" charset="0"/>
                  </a:rPr>
                  <a:t>Confidence before God</a:t>
                </a:r>
              </a:p>
              <a:p>
                <a:pPr algn="ctr" eaLnBrk="0" hangingPunct="0">
                  <a:lnSpc>
                    <a:spcPct val="70000"/>
                  </a:lnSpc>
                </a:pPr>
                <a:r>
                  <a:rPr lang="en-US" altLang="zh-CN" sz="2000" b="1">
                    <a:solidFill>
                      <a:srgbClr val="FFFFFF"/>
                    </a:solidFill>
                    <a:latin typeface="Arial Narrow" charset="0"/>
                    <a:ea typeface="宋体" charset="0"/>
                    <a:cs typeface="宋体" charset="0"/>
                  </a:rPr>
                  <a:t>Obey apostolic teaching</a:t>
                </a:r>
              </a:p>
              <a:p>
                <a:pPr algn="ctr" eaLnBrk="0" hangingPunct="0">
                  <a:lnSpc>
                    <a:spcPct val="70000"/>
                  </a:lnSpc>
                </a:pPr>
                <a:r>
                  <a:rPr lang="en-US" altLang="zh-CN" sz="2000" b="1">
                    <a:solidFill>
                      <a:srgbClr val="FFFFFF"/>
                    </a:solidFill>
                    <a:latin typeface="Arial Narrow" charset="0"/>
                    <a:ea typeface="宋体" charset="0"/>
                    <a:cs typeface="宋体" charset="0"/>
                  </a:rPr>
                  <a:t>Care for believers</a:t>
                </a:r>
              </a:p>
              <a:p>
                <a:pPr algn="ctr" eaLnBrk="0" hangingPunct="0">
                  <a:lnSpc>
                    <a:spcPct val="70000"/>
                  </a:lnSpc>
                </a:pPr>
                <a:r>
                  <a:rPr lang="en-US" altLang="zh-CN" sz="2000" b="1">
                    <a:solidFill>
                      <a:srgbClr val="FFFFFF"/>
                    </a:solidFill>
                    <a:latin typeface="Arial Narrow" charset="0"/>
                    <a:ea typeface="宋体" charset="0"/>
                    <a:cs typeface="宋体" charset="0"/>
                  </a:rPr>
                  <a:t>Obey God</a:t>
                </a:r>
                <a:r>
                  <a:rPr lang="fr-FR" altLang="zh-CN" sz="2000" b="1">
                    <a:solidFill>
                      <a:srgbClr val="FFFFFF"/>
                    </a:solidFill>
                    <a:latin typeface="Arial Narrow" charset="0"/>
                    <a:ea typeface="宋体" charset="0"/>
                    <a:cs typeface="宋体" charset="0"/>
                  </a:rPr>
                  <a:t>'</a:t>
                </a:r>
                <a:r>
                  <a:rPr lang="en-US" altLang="zh-CN" sz="2000" b="1">
                    <a:solidFill>
                      <a:srgbClr val="FFFFFF"/>
                    </a:solidFill>
                    <a:latin typeface="Arial Narrow" charset="0"/>
                    <a:ea typeface="宋体" charset="0"/>
                    <a:cs typeface="宋体" charset="0"/>
                  </a:rPr>
                  <a:t>s commands</a:t>
                </a:r>
              </a:p>
            </p:txBody>
          </p:sp>
          <p:sp>
            <p:nvSpPr>
              <p:cNvPr id="311320" name="Rectangle 40"/>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10" name="Group 43"/>
            <p:cNvGrpSpPr>
              <a:grpSpLocks/>
            </p:cNvGrpSpPr>
            <p:nvPr/>
          </p:nvGrpSpPr>
          <p:grpSpPr bwMode="auto">
            <a:xfrm>
              <a:off x="2808" y="2189"/>
              <a:ext cx="1352" cy="1074"/>
              <a:chOff x="2720" y="1989"/>
              <a:chExt cx="1352" cy="1251"/>
            </a:xfrm>
          </p:grpSpPr>
          <p:sp>
            <p:nvSpPr>
              <p:cNvPr id="311317" name="Rectangle 20"/>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lnSpc>
                    <a:spcPct val="80000"/>
                  </a:lnSpc>
                </a:pPr>
                <a:r>
                  <a:rPr lang="en-US" altLang="zh-CN" b="1">
                    <a:solidFill>
                      <a:srgbClr val="FFFFFF"/>
                    </a:solidFill>
                    <a:latin typeface="Arial" charset="0"/>
                    <a:ea typeface="宋体" charset="0"/>
                    <a:cs typeface="宋体" charset="0"/>
                  </a:rPr>
                  <a:t> </a:t>
                </a:r>
                <a:r>
                  <a:rPr lang="en-US" altLang="zh-CN" sz="2200" b="1">
                    <a:solidFill>
                      <a:srgbClr val="FFFFFF"/>
                    </a:solidFill>
                    <a:latin typeface="Arial Narrow" charset="0"/>
                    <a:ea typeface="宋体" charset="0"/>
                    <a:cs typeface="宋体" charset="0"/>
                  </a:rPr>
                  <a:t>Victory over the world</a:t>
                </a:r>
              </a:p>
              <a:p>
                <a:pPr algn="ctr" eaLnBrk="0" hangingPunct="0">
                  <a:lnSpc>
                    <a:spcPct val="80000"/>
                  </a:lnSpc>
                </a:pPr>
                <a:r>
                  <a:rPr lang="en-US" altLang="zh-CN" sz="2200" b="1">
                    <a:solidFill>
                      <a:srgbClr val="FFFFFF"/>
                    </a:solidFill>
                    <a:latin typeface="Arial Narrow" charset="0"/>
                    <a:ea typeface="宋体" charset="0"/>
                    <a:cs typeface="宋体" charset="0"/>
                  </a:rPr>
                  <a:t>Assurance of salvation</a:t>
                </a:r>
              </a:p>
              <a:p>
                <a:pPr algn="ctr" eaLnBrk="0" hangingPunct="0">
                  <a:lnSpc>
                    <a:spcPct val="80000"/>
                  </a:lnSpc>
                </a:pPr>
                <a:r>
                  <a:rPr lang="en-US" altLang="zh-CN" sz="2200" b="1">
                    <a:solidFill>
                      <a:srgbClr val="FFFFFF"/>
                    </a:solidFill>
                    <a:latin typeface="Arial Narrow" charset="0"/>
                    <a:ea typeface="宋体" charset="0"/>
                    <a:cs typeface="宋体" charset="0"/>
                  </a:rPr>
                  <a:t>Guidance in prayer</a:t>
                </a:r>
              </a:p>
              <a:p>
                <a:pPr algn="ctr" eaLnBrk="0" hangingPunct="0">
                  <a:lnSpc>
                    <a:spcPct val="80000"/>
                  </a:lnSpc>
                </a:pPr>
                <a:r>
                  <a:rPr lang="en-US" altLang="zh-CN" sz="2200" b="1">
                    <a:solidFill>
                      <a:srgbClr val="FFFFFF"/>
                    </a:solidFill>
                    <a:latin typeface="Arial Narrow" charset="0"/>
                    <a:ea typeface="宋体" charset="0"/>
                    <a:cs typeface="宋体" charset="0"/>
                  </a:rPr>
                  <a:t>Freedom from sin</a:t>
                </a:r>
              </a:p>
              <a:p>
                <a:pPr algn="ctr" eaLnBrk="0" hangingPunct="0">
                  <a:lnSpc>
                    <a:spcPct val="80000"/>
                  </a:lnSpc>
                </a:pPr>
                <a:r>
                  <a:rPr lang="en-US" altLang="zh-CN" sz="2200" b="1">
                    <a:solidFill>
                      <a:srgbClr val="FFFFFF"/>
                    </a:solidFill>
                    <a:latin typeface="Arial Narrow" charset="0"/>
                    <a:ea typeface="宋体" charset="0"/>
                    <a:cs typeface="宋体" charset="0"/>
                  </a:rPr>
                  <a:t>Fidelity to God</a:t>
                </a:r>
              </a:p>
            </p:txBody>
          </p:sp>
          <p:sp>
            <p:nvSpPr>
              <p:cNvPr id="311318" name="Rectangle 42"/>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11" name="Group 47"/>
            <p:cNvGrpSpPr>
              <a:grpSpLocks/>
            </p:cNvGrpSpPr>
            <p:nvPr/>
          </p:nvGrpSpPr>
          <p:grpSpPr bwMode="auto">
            <a:xfrm>
              <a:off x="88" y="3263"/>
              <a:ext cx="4088" cy="529"/>
              <a:chOff x="0" y="3240"/>
              <a:chExt cx="5584" cy="615"/>
            </a:xfrm>
          </p:grpSpPr>
          <p:sp>
            <p:nvSpPr>
              <p:cNvPr id="311315" name="Rectangle 22"/>
              <p:cNvSpPr>
                <a:spLocks noChangeArrowheads="1"/>
              </p:cNvSpPr>
              <p:nvPr/>
            </p:nvSpPr>
            <p:spPr bwMode="auto">
              <a:xfrm>
                <a:off x="32" y="3240"/>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Ephesus to Asia Minor Churches</a:t>
                </a:r>
                <a:endParaRPr lang="en-US" altLang="zh-CN">
                  <a:solidFill>
                    <a:srgbClr val="FFFFFF"/>
                  </a:solidFill>
                  <a:latin typeface="Arial" charset="0"/>
                  <a:ea typeface="宋体" charset="0"/>
                  <a:cs typeface="宋体" charset="0"/>
                </a:endParaRPr>
              </a:p>
            </p:txBody>
          </p:sp>
          <p:sp>
            <p:nvSpPr>
              <p:cNvPr id="311316" name="Rectangle 46"/>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12" name="Group 49"/>
            <p:cNvGrpSpPr>
              <a:grpSpLocks/>
            </p:cNvGrpSpPr>
            <p:nvPr/>
          </p:nvGrpSpPr>
          <p:grpSpPr bwMode="auto">
            <a:xfrm>
              <a:off x="88" y="3792"/>
              <a:ext cx="4088" cy="528"/>
              <a:chOff x="0" y="3855"/>
              <a:chExt cx="5584" cy="615"/>
            </a:xfrm>
          </p:grpSpPr>
          <p:sp>
            <p:nvSpPr>
              <p:cNvPr id="311313" name="Rectangle 23"/>
              <p:cNvSpPr>
                <a:spLocks noChangeArrowheads="1"/>
              </p:cNvSpPr>
              <p:nvPr/>
            </p:nvSpPr>
            <p:spPr bwMode="auto">
              <a:xfrm>
                <a:off x="32" y="3855"/>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AD 85-95</a:t>
                </a:r>
                <a:endParaRPr lang="en-US" altLang="zh-CN">
                  <a:solidFill>
                    <a:srgbClr val="FFFFFF"/>
                  </a:solidFill>
                  <a:latin typeface="Arial" charset="0"/>
                  <a:ea typeface="宋体" charset="0"/>
                  <a:cs typeface="宋体" charset="0"/>
                </a:endParaRPr>
              </a:p>
            </p:txBody>
          </p:sp>
          <p:sp>
            <p:nvSpPr>
              <p:cNvPr id="311314" name="Rectangle 48"/>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384"/>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How can you avoid </a:t>
            </a:r>
            <a:r>
              <a:rPr lang="en-US" sz="6600" b="1" dirty="0">
                <a:solidFill>
                  <a:srgbClr val="FFFF00"/>
                </a:solidFill>
                <a:effectLst>
                  <a:glow rad="127000">
                    <a:schemeClr val="tx1"/>
                  </a:glow>
                </a:effectLst>
                <a:latin typeface="Arial" charset="0"/>
                <a:ea typeface="ＭＳ Ｐゴシック" charset="0"/>
                <a:cs typeface="ＭＳ Ｐゴシック" charset="0"/>
              </a:rPr>
              <a:t>straying</a:t>
            </a:r>
            <a:r>
              <a:rPr lang="en-US" sz="6600" b="1" dirty="0">
                <a:effectLst>
                  <a:glow rad="127000">
                    <a:schemeClr val="tx1"/>
                  </a:glow>
                </a:effectLst>
                <a:latin typeface="Arial" charset="0"/>
                <a:ea typeface="ＭＳ Ｐゴシック" charset="0"/>
                <a:cs typeface="ＭＳ Ｐゴシック" charset="0"/>
              </a:rPr>
              <a:t> into false teaching?</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67891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384"/>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CAN YOU…</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42724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AVOID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STRAYING</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…INTO FALSE TEACHING?</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557834"/>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Obey</a:t>
            </a: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God’s commands</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(1–2)</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16800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We are sheep.</a:t>
            </a:r>
          </a:p>
        </p:txBody>
      </p:sp>
    </p:spTree>
    <p:extLst>
      <p:ext uri="{BB962C8B-B14F-4D97-AF65-F5344CB8AC3E}">
        <p14:creationId xmlns:p14="http://schemas.microsoft.com/office/powerpoint/2010/main" val="4279266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John 1</a:t>
            </a:r>
          </a:p>
        </p:txBody>
      </p:sp>
    </p:spTree>
    <p:extLst>
      <p:ext uri="{BB962C8B-B14F-4D97-AF65-F5344CB8AC3E}">
        <p14:creationId xmlns:p14="http://schemas.microsoft.com/office/powerpoint/2010/main" val="1910027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79"/>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65102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Obey</a:t>
            </a:r>
            <a:r>
              <a:rPr lang="en-US" b="1" dirty="0">
                <a:effectLst>
                  <a:glow rad="127000">
                    <a:schemeClr val="tx1"/>
                  </a:glow>
                </a:effectLst>
                <a:latin typeface="Arial" charset="0"/>
                <a:ea typeface="ＭＳ Ｐゴシック" charset="0"/>
                <a:cs typeface="ＭＳ Ｐゴシック" charset="0"/>
              </a:rPr>
              <a:t> God’s commands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 John 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solidFill>
                  <a:srgbClr val="FFFF00"/>
                </a:solidFill>
                <a:effectLst>
                  <a:glow rad="228600">
                    <a:schemeClr val="accent4">
                      <a:satMod val="175000"/>
                    </a:schemeClr>
                  </a:glow>
                </a:effectLst>
              </a:rPr>
              <a:t>Believe in Christ’s humanity for fellowship and joy (1:1-4).</a:t>
            </a:r>
          </a:p>
        </p:txBody>
      </p:sp>
    </p:spTree>
    <p:extLst>
      <p:ext uri="{BB962C8B-B14F-4D97-AF65-F5344CB8AC3E}">
        <p14:creationId xmlns:p14="http://schemas.microsoft.com/office/powerpoint/2010/main" val="2396820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BEDA93B2-271D-9B4F-9E5E-28CEF04BC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6" y="10881"/>
            <a:ext cx="4847675" cy="690951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860030" y="29469"/>
            <a:ext cx="4283969" cy="681765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We proclaim to you the one who existed from the beginning, whom we have heard and seen. We saw him with our own eyes and touched him with our own hands. He is the Word of life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1836998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eaLnBrk="0" hangingPunct="0"/>
            <a:endParaRPr lang="en-US" sz="1800">
              <a:solidFill>
                <a:srgbClr val="FFFFFF"/>
              </a:solidFill>
              <a:latin typeface="Tahoma"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en-US" altLang="ja-JP" sz="3200" dirty="0">
                <a:latin typeface="Aril" charset="0"/>
                <a:ea typeface="ＭＳ Ｐゴシック" charset="0"/>
              </a:rPr>
              <a:t>Gnostics Taught a "Secret Knowledge"</a:t>
            </a:r>
            <a:endParaRPr lang="en-US" sz="4000" dirty="0">
              <a:latin typeface="Aril" charset="0"/>
              <a:ea typeface="ＭＳ Ｐゴシック" charset="0"/>
            </a:endParaRPr>
          </a:p>
        </p:txBody>
      </p:sp>
      <p:sp>
        <p:nvSpPr>
          <p:cNvPr id="132101" name="Text Box 5"/>
          <p:cNvSpPr txBox="1">
            <a:spLocks noChangeArrowheads="1"/>
          </p:cNvSpPr>
          <p:nvPr/>
        </p:nvSpPr>
        <p:spPr bwMode="auto">
          <a:xfrm>
            <a:off x="-152400" y="1066800"/>
            <a:ext cx="91440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200" b="1" i="1">
                <a:solidFill>
                  <a:srgbClr val="FFFFFF"/>
                </a:solidFill>
                <a:effectLst>
                  <a:outerShdw blurRad="38100" dist="38100" dir="2700000" algn="tl">
                    <a:srgbClr val="000000"/>
                  </a:outerShdw>
                </a:effectLst>
                <a:latin typeface="Tahoma" charset="0"/>
              </a:rPr>
              <a:t>Two Types Addressed in 1 John</a:t>
            </a:r>
          </a:p>
        </p:txBody>
      </p:sp>
      <p:sp>
        <p:nvSpPr>
          <p:cNvPr id="132103" name="Text Box 7"/>
          <p:cNvSpPr txBox="1">
            <a:spLocks noChangeArrowheads="1"/>
          </p:cNvSpPr>
          <p:nvPr/>
        </p:nvSpPr>
        <p:spPr bwMode="auto">
          <a:xfrm>
            <a:off x="8229600" y="0"/>
            <a:ext cx="9144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b="1">
                <a:solidFill>
                  <a:srgbClr val="FFFFFF"/>
                </a:solidFill>
                <a:latin typeface="Arial" charset="0"/>
                <a:cs typeface="Arial" charset="0"/>
              </a:rPr>
              <a:t>291</a:t>
            </a:r>
            <a:br>
              <a:rPr lang="en-US" b="1">
                <a:solidFill>
                  <a:srgbClr val="FFFFFF"/>
                </a:solidFill>
                <a:latin typeface="Arial" charset="0"/>
                <a:cs typeface="Arial" charset="0"/>
              </a:rPr>
            </a:br>
            <a:r>
              <a:rPr lang="en-US" b="1">
                <a:solidFill>
                  <a:srgbClr val="FFFFFF"/>
                </a:solidFill>
                <a:latin typeface="Arial" charset="0"/>
                <a:cs typeface="Arial" charset="0"/>
              </a:rPr>
              <a:t>-292</a:t>
            </a:r>
            <a:endParaRPr lang="en-US" sz="1800">
              <a:solidFill>
                <a:srgbClr val="FFFFFF"/>
              </a:solidFill>
              <a:latin typeface="Arial" charset="0"/>
              <a:cs typeface="Arial" charset="0"/>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indent="-342900">
              <a:lnSpc>
                <a:spcPct val="90000"/>
              </a:lnSpc>
              <a:spcBef>
                <a:spcPct val="20000"/>
              </a:spcBef>
              <a:buClr>
                <a:srgbClr val="66CCFF"/>
              </a:buClr>
              <a:buSzPct val="80000"/>
              <a:buFont typeface="Arial" charset="0"/>
              <a:buNone/>
              <a:defRPr/>
            </a:pPr>
            <a:r>
              <a:rPr lang="en-US" b="1" dirty="0" err="1">
                <a:solidFill>
                  <a:srgbClr val="FFFFFF"/>
                </a:solidFill>
                <a:effectLst>
                  <a:outerShdw blurRad="38100" dist="38100" dir="2700000" algn="tl">
                    <a:srgbClr val="000000"/>
                  </a:outerShdw>
                </a:effectLst>
                <a:latin typeface="Tahoma" charset="0"/>
              </a:rPr>
              <a:t>Docetic</a:t>
            </a:r>
            <a:r>
              <a:rPr lang="en-US" b="1" dirty="0">
                <a:solidFill>
                  <a:srgbClr val="FFFFFF"/>
                </a:solidFill>
                <a:effectLst>
                  <a:outerShdw blurRad="38100" dist="38100" dir="2700000" algn="tl">
                    <a:srgbClr val="000000"/>
                  </a:outerShdw>
                </a:effectLst>
                <a:latin typeface="Tahoma" charset="0"/>
              </a:rPr>
              <a:t> Gnosticism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From </a:t>
            </a:r>
            <a:r>
              <a:rPr lang="en-US" b="1" i="1" dirty="0" err="1">
                <a:solidFill>
                  <a:srgbClr val="FFFFFF"/>
                </a:solidFill>
                <a:effectLst>
                  <a:outerShdw blurRad="38100" dist="38100" dir="2700000" algn="tl">
                    <a:srgbClr val="000000"/>
                  </a:outerShdw>
                </a:effectLst>
                <a:latin typeface="Tahoma" charset="0"/>
              </a:rPr>
              <a:t>dokeo</a:t>
            </a:r>
            <a:r>
              <a:rPr lang="en-US" b="1" dirty="0">
                <a:solidFill>
                  <a:srgbClr val="FFFFFF"/>
                </a:solidFill>
                <a:effectLst>
                  <a:outerShdw blurRad="38100" dist="38100" dir="2700000" algn="tl">
                    <a:srgbClr val="000000"/>
                  </a:outerShdw>
                </a:effectLst>
                <a:latin typeface="Tahoma" charset="0"/>
              </a:rPr>
              <a:t>, </a:t>
            </a:r>
            <a:r>
              <a:rPr lang="en-US" altLang="ja-JP" b="1" dirty="0">
                <a:solidFill>
                  <a:srgbClr val="FFFFFF"/>
                </a:solidFill>
                <a:effectLst>
                  <a:outerShdw blurRad="38100" dist="38100" dir="2700000" algn="tl">
                    <a:srgbClr val="000000"/>
                  </a:outerShdw>
                </a:effectLst>
                <a:latin typeface="Tahoma" charset="0"/>
              </a:rPr>
              <a:t>"to seem" </a:t>
            </a:r>
            <a:br>
              <a:rPr lang="en-US" altLang="ja-JP" b="1" dirty="0">
                <a:solidFill>
                  <a:srgbClr val="FFFFFF"/>
                </a:solidFill>
                <a:effectLst>
                  <a:outerShdw blurRad="38100" dist="38100" dir="2700000" algn="tl">
                    <a:srgbClr val="000000"/>
                  </a:outerShdw>
                </a:effectLst>
                <a:latin typeface="Tahoma" charset="0"/>
              </a:rPr>
            </a:br>
            <a:r>
              <a:rPr lang="en-US" altLang="ja-JP" b="1" dirty="0">
                <a:solidFill>
                  <a:srgbClr val="FFFFFF"/>
                </a:solidFill>
                <a:effectLst>
                  <a:outerShdw blurRad="38100" dist="38100" dir="2700000" algn="tl">
                    <a:srgbClr val="000000"/>
                  </a:outerShdw>
                </a:effectLst>
                <a:latin typeface="Tahoma" charset="0"/>
              </a:rPr>
              <a:t>(Christ only </a:t>
            </a:r>
            <a:r>
              <a:rPr lang="en-US" altLang="ja-JP" b="1" i="1" dirty="0">
                <a:solidFill>
                  <a:srgbClr val="FFFFFF"/>
                </a:solidFill>
                <a:effectLst>
                  <a:outerShdw blurRad="38100" dist="38100" dir="2700000" algn="tl">
                    <a:srgbClr val="000000"/>
                  </a:outerShdw>
                </a:effectLst>
                <a:latin typeface="Tahoma" charset="0"/>
              </a:rPr>
              <a:t>seemed</a:t>
            </a:r>
            <a:r>
              <a:rPr lang="en-US" altLang="ja-JP" b="1" dirty="0">
                <a:solidFill>
                  <a:srgbClr val="FFFFFF"/>
                </a:solidFill>
                <a:effectLst>
                  <a:outerShdw blurRad="38100" dist="38100" dir="2700000" algn="tl">
                    <a:srgbClr val="000000"/>
                  </a:outerShdw>
                </a:effectLst>
                <a:latin typeface="Tahoma" charset="0"/>
              </a:rPr>
              <a:t> to be a man)</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Matter is Evil</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Depreciated Materialism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Denied Christ</a:t>
            </a:r>
            <a:r>
              <a:rPr lang="fr-FR"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s Humanity</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Touched Jesus (1:1)</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Led to Asceticism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Immorality exalted</a:t>
            </a:r>
          </a:p>
        </p:txBody>
      </p:sp>
      <p:sp>
        <p:nvSpPr>
          <p:cNvPr id="132106" name="Rectangle 10"/>
          <p:cNvSpPr>
            <a:spLocks noRot="1" noChangeArrowheads="1"/>
          </p:cNvSpPr>
          <p:nvPr/>
        </p:nvSpPr>
        <p:spPr bwMode="auto">
          <a:xfrm>
            <a:off x="4038600" y="2895600"/>
            <a:ext cx="5105400" cy="3962400"/>
          </a:xfrm>
          <a:prstGeom prst="rect">
            <a:avLst/>
          </a:prstGeom>
          <a:solidFill>
            <a:srgbClr val="C70045"/>
          </a:solidFill>
          <a:ln w="9525">
            <a:noFill/>
            <a:miter lim="800000"/>
            <a:headEnd/>
            <a:tailEnd/>
          </a:ln>
          <a:effectLst/>
        </p:spPr>
        <p:txBody>
          <a:bodyPr/>
          <a:lstStyle/>
          <a:p>
            <a:pPr marL="342900" indent="-342900">
              <a:lnSpc>
                <a:spcPct val="90000"/>
              </a:lnSpc>
              <a:spcBef>
                <a:spcPct val="20000"/>
              </a:spcBef>
              <a:buClr>
                <a:srgbClr val="66CCFF"/>
              </a:buClr>
              <a:buSzPct val="80000"/>
              <a:buFont typeface="Arial" charset="0"/>
              <a:buNone/>
              <a:defRPr/>
            </a:pPr>
            <a:r>
              <a:rPr lang="en-US" b="1" dirty="0" err="1">
                <a:solidFill>
                  <a:srgbClr val="FFFFFF"/>
                </a:solidFill>
                <a:effectLst>
                  <a:outerShdw blurRad="38100" dist="38100" dir="2700000" algn="tl">
                    <a:srgbClr val="000000"/>
                  </a:outerShdw>
                </a:effectLst>
                <a:latin typeface="Tahoma" charset="0"/>
              </a:rPr>
              <a:t>Cerinthian</a:t>
            </a:r>
            <a:r>
              <a:rPr lang="en-US" b="1" dirty="0">
                <a:solidFill>
                  <a:srgbClr val="FFFFFF"/>
                </a:solidFill>
                <a:effectLst>
                  <a:outerShdw blurRad="38100" dist="38100" dir="2700000" algn="tl">
                    <a:srgbClr val="000000"/>
                  </a:outerShdw>
                </a:effectLst>
                <a:latin typeface="Tahoma" charset="0"/>
              </a:rPr>
              <a:t> Gnosticism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From </a:t>
            </a:r>
            <a:r>
              <a:rPr lang="en-US" b="1" dirty="0" err="1">
                <a:solidFill>
                  <a:srgbClr val="FFFFFF"/>
                </a:solidFill>
                <a:effectLst>
                  <a:outerShdw blurRad="38100" dist="38100" dir="2700000" algn="tl">
                    <a:srgbClr val="000000"/>
                  </a:outerShdw>
                </a:effectLst>
                <a:latin typeface="Tahoma" charset="0"/>
              </a:rPr>
              <a:t>Cerinthus</a:t>
            </a:r>
            <a:r>
              <a:rPr lang="en-US" b="1" dirty="0">
                <a:solidFill>
                  <a:srgbClr val="FFFFFF"/>
                </a:solidFill>
                <a:effectLst>
                  <a:outerShdw blurRad="38100" dist="38100" dir="2700000" algn="tl">
                    <a:srgbClr val="000000"/>
                  </a:outerShdw>
                </a:effectLst>
                <a:latin typeface="Tahoma" charset="0"/>
              </a:rPr>
              <a:t>, founder in Asia</a:t>
            </a:r>
            <a:br>
              <a:rPr lang="en-US" b="1" dirty="0">
                <a:solidFill>
                  <a:srgbClr val="FFFFFF"/>
                </a:solidFill>
                <a:effectLst>
                  <a:outerShdw blurRad="38100" dist="38100" dir="2700000" algn="tl">
                    <a:srgbClr val="000000"/>
                  </a:outerShdw>
                </a:effectLst>
                <a:latin typeface="Tahoma" charset="0"/>
              </a:rPr>
            </a:br>
            <a:r>
              <a:rPr lang="en-US" b="1" dirty="0">
                <a:solidFill>
                  <a:srgbClr val="FFFFFF"/>
                </a:solidFill>
                <a:effectLst>
                  <a:outerShdw blurRad="38100" dist="38100" dir="2700000" algn="tl">
                    <a:srgbClr val="000000"/>
                  </a:outerShdw>
                </a:effectLst>
                <a:latin typeface="Tahoma" charset="0"/>
              </a:rPr>
              <a:t>(Christ only </a:t>
            </a:r>
            <a:r>
              <a:rPr lang="en-US" b="1" i="1" dirty="0">
                <a:solidFill>
                  <a:srgbClr val="FFFFFF"/>
                </a:solidFill>
                <a:effectLst>
                  <a:outerShdw blurRad="38100" dist="38100" dir="2700000" algn="tl">
                    <a:srgbClr val="000000"/>
                  </a:outerShdw>
                </a:effectLst>
                <a:latin typeface="Tahoma" charset="0"/>
              </a:rPr>
              <a:t>seemed</a:t>
            </a:r>
            <a:r>
              <a:rPr lang="en-US" b="1" dirty="0">
                <a:solidFill>
                  <a:srgbClr val="FFFFFF"/>
                </a:solidFill>
                <a:effectLst>
                  <a:outerShdw blurRad="38100" dist="38100" dir="2700000" algn="tl">
                    <a:srgbClr val="000000"/>
                  </a:outerShdw>
                </a:effectLst>
                <a:latin typeface="Tahoma" charset="0"/>
              </a:rPr>
              <a:t> to be God)</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Spirit is Good</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Exalted Knowledge (</a:t>
            </a:r>
            <a:r>
              <a:rPr lang="en-US" b="1" i="1" dirty="0">
                <a:solidFill>
                  <a:srgbClr val="FFFFFF"/>
                </a:solidFill>
                <a:effectLst>
                  <a:outerShdw blurRad="38100" dist="38100" dir="2700000" algn="tl">
                    <a:srgbClr val="000000"/>
                  </a:outerShdw>
                </a:effectLst>
                <a:latin typeface="Tahoma" charset="0"/>
              </a:rPr>
              <a:t>gnosis</a:t>
            </a:r>
            <a:r>
              <a:rPr lang="en-US" b="1" dirty="0">
                <a:solidFill>
                  <a:srgbClr val="FFFFFF"/>
                </a:solidFill>
                <a:effectLst>
                  <a:outerShdw blurRad="38100" dist="38100" dir="2700000" algn="tl">
                    <a:srgbClr val="000000"/>
                  </a:outerShdw>
                </a:effectLst>
                <a:latin typeface="Tahoma" charset="0"/>
              </a:rPr>
              <a:t>)</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Denied Christ</a:t>
            </a:r>
            <a:r>
              <a:rPr lang="fr-FR"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s Deity</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Water &amp; Blood (5:6)</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Led to Pride</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Education exalted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302CB2B9-0162-2F4B-97FF-1F6B2E548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0"/>
            <a:ext cx="5293774" cy="397259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94" y="-99392"/>
            <a:ext cx="4573694" cy="6957392"/>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one who is life itself was revealed to us, and we have seen him. And now we testify and proclaim to you that he is the one who is eternal life. He was with the Father, and then he was revealed to 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6609856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9776" y="764704"/>
            <a:ext cx="8604448" cy="5055715"/>
          </a:xfrm>
          <a:ln>
            <a:solidFill>
              <a:srgbClr val="FFCC66"/>
            </a:solidFill>
          </a:ln>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We proclaim to you what we ourselves have actually seen and heard so that you may have </a:t>
            </a:r>
            <a:r>
              <a:rPr lang="en-US" sz="3600" b="1" dirty="0">
                <a:solidFill>
                  <a:srgbClr val="FFFF00"/>
                </a:solidFill>
                <a:effectLst>
                  <a:glow rad="127000">
                    <a:schemeClr val="tx1"/>
                  </a:glow>
                </a:effectLst>
                <a:latin typeface="Arial" charset="0"/>
                <a:ea typeface="ＭＳ Ｐゴシック" charset="0"/>
                <a:cs typeface="ＭＳ Ｐゴシック" charset="0"/>
              </a:rPr>
              <a:t>fellowship</a:t>
            </a:r>
            <a:r>
              <a:rPr lang="en-US" sz="3600" b="1" dirty="0">
                <a:effectLst>
                  <a:glow rad="127000">
                    <a:schemeClr val="tx1"/>
                  </a:glow>
                </a:effectLst>
                <a:latin typeface="Arial" charset="0"/>
                <a:ea typeface="ＭＳ Ｐゴシック" charset="0"/>
                <a:cs typeface="ＭＳ Ｐゴシック" charset="0"/>
              </a:rPr>
              <a:t> with us. And our fellowship is with the Father and with his Son, Jesus Christ.  </a:t>
            </a:r>
            <a:r>
              <a:rPr lang="en-US" sz="3600" b="1" baseline="30000" dirty="0">
                <a:effectLst>
                  <a:glow rad="127000">
                    <a:schemeClr val="tx1"/>
                  </a:glow>
                </a:effectLst>
                <a:latin typeface="Arial" charset="0"/>
                <a:ea typeface="ＭＳ Ｐゴシック" charset="0"/>
                <a:cs typeface="ＭＳ Ｐゴシック" charset="0"/>
              </a:rPr>
              <a:t>4 </a:t>
            </a:r>
            <a:r>
              <a:rPr lang="en-US" sz="3600" b="1" dirty="0">
                <a:effectLst>
                  <a:glow rad="127000">
                    <a:schemeClr val="tx1"/>
                  </a:glow>
                </a:effectLst>
                <a:latin typeface="Arial" charset="0"/>
                <a:ea typeface="ＭＳ Ｐゴシック" charset="0"/>
                <a:cs typeface="ＭＳ Ｐゴシック" charset="0"/>
              </a:rPr>
              <a:t>We are writing these things so that you may fully share our </a:t>
            </a:r>
            <a:r>
              <a:rPr lang="en-US" sz="3600" b="1" dirty="0">
                <a:solidFill>
                  <a:srgbClr val="FFFF00"/>
                </a:solidFill>
                <a:effectLst>
                  <a:glow rad="127000">
                    <a:schemeClr val="tx1"/>
                  </a:glow>
                </a:effectLst>
                <a:latin typeface="Arial" charset="0"/>
                <a:ea typeface="ＭＳ Ｐゴシック" charset="0"/>
                <a:cs typeface="ＭＳ Ｐゴシック" charset="0"/>
              </a:rPr>
              <a:t>joy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1:3-4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7188129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Rot="1" noChangeArrowheads="1"/>
          </p:cNvSpPr>
          <p:nvPr>
            <p:ph type="title"/>
          </p:nvPr>
        </p:nvSpPr>
        <p:spPr>
          <a:xfrm>
            <a:off x="149225" y="-100013"/>
            <a:ext cx="8540750" cy="1143001"/>
          </a:xfrm>
          <a:effectLst>
            <a:outerShdw blurRad="63500" dist="107763" dir="13500000" algn="ctr" rotWithShape="0">
              <a:srgbClr val="000000">
                <a:alpha val="74998"/>
              </a:srgbClr>
            </a:outerShdw>
          </a:effectLst>
        </p:spPr>
        <p:txBody>
          <a:bodyPr/>
          <a:lstStyle/>
          <a:p>
            <a:pPr eaLnBrk="1" hangingPunct="1">
              <a:defRPr/>
            </a:pPr>
            <a:r>
              <a:rPr lang="en-US" altLang="ja-JP" sz="3200" dirty="0">
                <a:latin typeface="Aril" charset="0"/>
                <a:ea typeface="ＭＳ Ｐゴシック" charset="0"/>
              </a:rPr>
              <a:t>John taught that God showcased Jesus</a:t>
            </a:r>
            <a:endParaRPr lang="en-US" sz="4000" dirty="0">
              <a:latin typeface="Aril" charset="0"/>
              <a:ea typeface="ＭＳ Ｐゴシック" charset="0"/>
            </a:endParaRPr>
          </a:p>
        </p:txBody>
      </p:sp>
      <p:sp>
        <p:nvSpPr>
          <p:cNvPr id="132103" name="Text Box 7"/>
          <p:cNvSpPr txBox="1">
            <a:spLocks noChangeArrowheads="1"/>
          </p:cNvSpPr>
          <p:nvPr/>
        </p:nvSpPr>
        <p:spPr bwMode="auto">
          <a:xfrm>
            <a:off x="8229600" y="0"/>
            <a:ext cx="9144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b="1">
                <a:solidFill>
                  <a:srgbClr val="FFFFFF"/>
                </a:solidFill>
                <a:latin typeface="Arial" charset="0"/>
                <a:cs typeface="Arial" charset="0"/>
              </a:rPr>
              <a:t>291</a:t>
            </a:r>
            <a:br>
              <a:rPr lang="en-US" b="1">
                <a:solidFill>
                  <a:srgbClr val="FFFFFF"/>
                </a:solidFill>
                <a:latin typeface="Arial" charset="0"/>
                <a:cs typeface="Arial" charset="0"/>
              </a:rPr>
            </a:br>
            <a:r>
              <a:rPr lang="en-US" b="1">
                <a:solidFill>
                  <a:srgbClr val="FFFFFF"/>
                </a:solidFill>
                <a:latin typeface="Arial" charset="0"/>
                <a:cs typeface="Arial" charset="0"/>
              </a:rPr>
              <a:t>-292</a:t>
            </a:r>
            <a:endParaRPr lang="en-US" sz="1800">
              <a:solidFill>
                <a:srgbClr val="FFFFFF"/>
              </a:solidFill>
              <a:latin typeface="Arial" charset="0"/>
              <a:cs typeface="Arial" charset="0"/>
            </a:endParaRPr>
          </a:p>
        </p:txBody>
      </p:sp>
      <p:sp>
        <p:nvSpPr>
          <p:cNvPr id="8" name="Rectangle 3"/>
          <p:cNvSpPr txBox="1">
            <a:spLocks noRot="1" noChangeArrowheads="1"/>
          </p:cNvSpPr>
          <p:nvPr/>
        </p:nvSpPr>
        <p:spPr bwMode="auto">
          <a:xfrm>
            <a:off x="3779838" y="1125538"/>
            <a:ext cx="5329237" cy="5616575"/>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2000" dirty="0">
                <a:solidFill>
                  <a:schemeClr val="tx1"/>
                </a:solidFill>
                <a:latin typeface="Arial"/>
                <a:ea typeface="ＭＳ Ｐゴシック" charset="0"/>
                <a:cs typeface="Arial"/>
              </a:rPr>
              <a:t>God did the same thing when He sent Jesus Christ into the world. That's when the Word of Life was moved from behind the counters, out of the drawers and placed in a display case for all the world to see, handle and admire. </a:t>
            </a:r>
          </a:p>
          <a:p>
            <a:pPr>
              <a:defRPr/>
            </a:pPr>
            <a:r>
              <a:rPr lang="en-US" sz="2000" dirty="0">
                <a:solidFill>
                  <a:schemeClr val="tx1"/>
                </a:solidFill>
                <a:latin typeface="Arial"/>
                <a:ea typeface="ＭＳ Ｐゴシック" charset="0"/>
                <a:cs typeface="Arial"/>
              </a:rPr>
              <a:t> </a:t>
            </a:r>
          </a:p>
          <a:p>
            <a:pPr>
              <a:defRPr/>
            </a:pPr>
            <a:r>
              <a:rPr lang="en-US" sz="2000" dirty="0">
                <a:solidFill>
                  <a:schemeClr val="tx1"/>
                </a:solidFill>
                <a:latin typeface="Arial"/>
                <a:ea typeface="ＭＳ Ｐゴシック" charset="0"/>
                <a:cs typeface="Arial"/>
              </a:rPr>
              <a:t>"That which was from the beginning, which we have heard, which we have seen with our eyes, which we have looked at and our hands have touched––this we proclaim concerning the Word of life. The life appeared; we have seen it and testify to it, and we proclaim to you the eternal life, which was with the Father and has appeared to us" (1 John 1:1-2).</a:t>
            </a:r>
            <a:endParaRPr lang="en-US" sz="2800" dirty="0">
              <a:latin typeface="Arial"/>
              <a:ea typeface="ＭＳ Ｐゴシック" charset="0"/>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1550" y="3141663"/>
            <a:ext cx="27940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4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981075"/>
            <a:ext cx="2044700"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
          <p:cNvSpPr txBox="1">
            <a:spLocks noRot="1" noChangeArrowheads="1"/>
          </p:cNvSpPr>
          <p:nvPr/>
        </p:nvSpPr>
        <p:spPr bwMode="auto">
          <a:xfrm>
            <a:off x="323850" y="2924175"/>
            <a:ext cx="3024188" cy="693738"/>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4000" dirty="0">
                <a:solidFill>
                  <a:schemeClr val="tx1"/>
                </a:solidFill>
                <a:latin typeface="Arial"/>
                <a:ea typeface="ＭＳ Ｐゴシック" charset="0"/>
                <a:cs typeface="Arial"/>
              </a:rPr>
              <a:t>JC Hall</a:t>
            </a:r>
            <a:endParaRPr lang="en-US" sz="4800" dirty="0">
              <a:latin typeface="Arial"/>
              <a:ea typeface="ＭＳ Ｐゴシック" charset="0"/>
              <a:cs typeface="Arial"/>
            </a:endParaRPr>
          </a:p>
        </p:txBody>
      </p:sp>
      <p:sp>
        <p:nvSpPr>
          <p:cNvPr id="12" name="Rectangle 3"/>
          <p:cNvSpPr txBox="1">
            <a:spLocks noRot="1" noChangeArrowheads="1"/>
          </p:cNvSpPr>
          <p:nvPr/>
        </p:nvSpPr>
        <p:spPr bwMode="auto">
          <a:xfrm>
            <a:off x="20638" y="6400800"/>
            <a:ext cx="4119562" cy="442913"/>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1600" dirty="0">
                <a:solidFill>
                  <a:schemeClr val="tx1"/>
                </a:solidFill>
                <a:latin typeface="Arial"/>
                <a:ea typeface="ＭＳ Ｐゴシック" charset="0"/>
                <a:cs typeface="Arial"/>
              </a:rPr>
              <a:t>Illustration Exchange 26 June 2013</a:t>
            </a:r>
            <a:endParaRPr lang="en-US" sz="2000" dirty="0">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1574800" y="0"/>
            <a:ext cx="5991598" cy="6858000"/>
          </a:xfrm>
          <a:prstGeom prst="rect">
            <a:avLst/>
          </a:prstGeom>
          <a:ln>
            <a:noFill/>
          </a:ln>
          <a:effectLst>
            <a:softEdge rad="112500"/>
          </a:effectLst>
        </p:spPr>
      </p:pic>
      <p:sp>
        <p:nvSpPr>
          <p:cNvPr id="2" name="Title 1"/>
          <p:cNvSpPr>
            <a:spLocks noGrp="1"/>
          </p:cNvSpPr>
          <p:nvPr>
            <p:ph type="title"/>
          </p:nvPr>
        </p:nvSpPr>
        <p:spPr>
          <a:xfrm>
            <a:off x="457200" y="5151438"/>
            <a:ext cx="8229600" cy="1143000"/>
          </a:xfrm>
        </p:spPr>
        <p:txBody>
          <a:bodyPr rtlCol="0">
            <a:normAutofit/>
          </a:bodyPr>
          <a:lstStyle/>
          <a:p>
            <a:pPr eaLnBrk="1" fontAlgn="auto" hangingPunct="1">
              <a:spcAft>
                <a:spcPts val="0"/>
              </a:spcAft>
              <a:defRPr/>
            </a:pPr>
            <a:r>
              <a:rPr lang="en-US" sz="4000" b="1"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mj-cs"/>
              </a:rPr>
              <a:t>God Became Man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4" descr="Mary-And-Baby-Jesus-Picture-With-The-Three-Wise-Men-In-The-Backgrou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6465" name="Title 1"/>
          <p:cNvSpPr>
            <a:spLocks noGrp="1"/>
          </p:cNvSpPr>
          <p:nvPr>
            <p:ph type="title"/>
          </p:nvPr>
        </p:nvSpPr>
        <p:spPr>
          <a:xfrm>
            <a:off x="0" y="5961384"/>
            <a:ext cx="9252520" cy="707886"/>
          </a:xfrm>
          <a:ln>
            <a:miter lim="800000"/>
            <a:headEnd/>
            <a:tailEnd/>
          </a:ln>
        </p:spPr>
        <p:txBody>
          <a:bodyPr>
            <a:spAutoFit/>
          </a:bodyPr>
          <a:lstStyle/>
          <a:p>
            <a:pPr defTabSz="457200" eaLnBrk="1" hangingPunct="1">
              <a:defRPr/>
            </a:pPr>
            <a:r>
              <a:rPr lang="en-US" sz="4000" kern="1200" dirty="0">
                <a:solidFill>
                  <a:srgbClr val="FFFFFF"/>
                </a:solidFill>
                <a:effectLst>
                  <a:glow rad="127000">
                    <a:srgbClr val="000000">
                      <a:alpha val="99000"/>
                    </a:srgbClr>
                  </a:glow>
                </a:effectLst>
                <a:latin typeface="Chalkboard SE Bold"/>
                <a:ea typeface="宋体" charset="0"/>
                <a:cs typeface="Chalkboard SE Bold"/>
              </a:rPr>
              <a:t>Hebrews 2:14 (NLT)</a:t>
            </a:r>
          </a:p>
        </p:txBody>
      </p:sp>
      <p:sp>
        <p:nvSpPr>
          <p:cNvPr id="4" name="Title 1"/>
          <p:cNvSpPr txBox="1">
            <a:spLocks/>
          </p:cNvSpPr>
          <p:nvPr/>
        </p:nvSpPr>
        <p:spPr bwMode="auto">
          <a:xfrm>
            <a:off x="0" y="272837"/>
            <a:ext cx="3275856" cy="4524316"/>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en-US" sz="3600" dirty="0">
                <a:solidFill>
                  <a:srgbClr val="FFFFFF"/>
                </a:solidFill>
                <a:effectLst>
                  <a:glow rad="127000">
                    <a:srgbClr val="000000">
                      <a:alpha val="99000"/>
                    </a:srgbClr>
                  </a:glow>
                </a:effectLst>
                <a:latin typeface="Chalkboard SE Bold"/>
                <a:ea typeface="宋体" charset="0"/>
                <a:cs typeface="Chalkboard SE Bold"/>
              </a:rPr>
              <a:t>Because God’s children are human beings—made of flesh and blood—the Son also became flesh and blood.</a:t>
            </a:r>
          </a:p>
        </p:txBody>
      </p:sp>
      <p:sp>
        <p:nvSpPr>
          <p:cNvPr id="5" name="Title 1"/>
          <p:cNvSpPr txBox="1">
            <a:spLocks/>
          </p:cNvSpPr>
          <p:nvPr/>
        </p:nvSpPr>
        <p:spPr bwMode="auto">
          <a:xfrm>
            <a:off x="5004048" y="272837"/>
            <a:ext cx="4157709" cy="4524316"/>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en-US" sz="3600" dirty="0">
                <a:solidFill>
                  <a:srgbClr val="FFFFFF"/>
                </a:solidFill>
                <a:effectLst>
                  <a:glow rad="127000">
                    <a:srgbClr val="000000">
                      <a:alpha val="99000"/>
                    </a:srgbClr>
                  </a:glow>
                </a:effectLst>
                <a:latin typeface="Chalkboard SE Bold"/>
                <a:ea typeface="宋体" charset="0"/>
                <a:cs typeface="Chalkboard SE Bold"/>
              </a:rPr>
              <a:t>For only as a human being could he die, and only by dying could he break the power of the devil, who had the power of death.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446465"/>
                                        </p:tgtEl>
                                        <p:attrNameLst>
                                          <p:attrName>style.visibility</p:attrName>
                                        </p:attrNameLst>
                                      </p:cBhvr>
                                      <p:to>
                                        <p:strVal val="visible"/>
                                      </p:to>
                                    </p:set>
                                    <p:animEffect transition="in" filter="checkerboard(across)">
                                      <p:cBhvr>
                                        <p:cTn id="10" dur="500"/>
                                        <p:tgtEl>
                                          <p:spTgt spid="446465"/>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79"/>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65102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Obey</a:t>
            </a:r>
            <a:r>
              <a:rPr lang="en-US" b="1" dirty="0">
                <a:effectLst>
                  <a:glow rad="127000">
                    <a:schemeClr val="tx1"/>
                  </a:glow>
                </a:effectLst>
                <a:latin typeface="Arial" charset="0"/>
                <a:ea typeface="ＭＳ Ｐゴシック" charset="0"/>
                <a:cs typeface="ＭＳ Ｐゴシック" charset="0"/>
              </a:rPr>
              <a:t> God’s commands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 John 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Believe in Christ’s humanity for fellowship and joy (1:1-4).</a:t>
            </a:r>
          </a:p>
          <a:p>
            <a:pPr lvl="1"/>
            <a:endParaRPr lang="en-US"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Depend on Jesus (1:5–2:14).</a:t>
            </a:r>
          </a:p>
        </p:txBody>
      </p:sp>
    </p:spTree>
    <p:extLst>
      <p:ext uri="{BB962C8B-B14F-4D97-AF65-F5344CB8AC3E}">
        <p14:creationId xmlns:p14="http://schemas.microsoft.com/office/powerpoint/2010/main" val="202313387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stray.</a:t>
            </a: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835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B6312462-F634-754E-923E-CC7248A971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19"/>
          <a:stretch/>
        </p:blipFill>
        <p:spPr bwMode="auto">
          <a:xfrm>
            <a:off x="17060" y="0"/>
            <a:ext cx="9144000" cy="475664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225" y="4581128"/>
            <a:ext cx="9144000" cy="2276872"/>
          </a:xfrm>
          <a:solidFill>
            <a:schemeClr val="tx1"/>
          </a:soli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is the message we heard from Jesus and now declare to you: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God is light, and there is no darkness in him at all</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2174939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a:extLst>
              <a:ext uri="{FF2B5EF4-FFF2-40B4-BE49-F238E27FC236}">
                <a16:creationId xmlns:a16="http://schemas.microsoft.com/office/drawing/2014/main" id="{70442628-506A-EF44-9117-C8609E381F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53"/>
          <a:stretch/>
        </p:blipFill>
        <p:spPr bwMode="auto">
          <a:xfrm>
            <a:off x="0" y="0"/>
            <a:ext cx="9144000" cy="68509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4016" y="29469"/>
            <a:ext cx="3923928" cy="676308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we are lying if we say we have fellowship with God but go on living in spiritual darkness; we are not practicing the truth.</a:t>
            </a:r>
          </a:p>
        </p:txBody>
      </p:sp>
      <p:sp>
        <p:nvSpPr>
          <p:cNvPr id="3" name="Rectangle 2">
            <a:extLst>
              <a:ext uri="{FF2B5EF4-FFF2-40B4-BE49-F238E27FC236}">
                <a16:creationId xmlns:a16="http://schemas.microsoft.com/office/drawing/2014/main" id="{1F920E03-938D-8B48-9562-733C63DE6A5C}"/>
              </a:ext>
            </a:extLst>
          </p:cNvPr>
          <p:cNvSpPr txBox="1">
            <a:spLocks noChangeArrowheads="1"/>
          </p:cNvSpPr>
          <p:nvPr/>
        </p:nvSpPr>
        <p:spPr bwMode="auto">
          <a:xfrm>
            <a:off x="4716016" y="-27384"/>
            <a:ext cx="4430116" cy="6885384"/>
          </a:xfrm>
          <a:prstGeom prst="rect">
            <a:avLst/>
          </a:prstGeom>
          <a:solidFill>
            <a:schemeClr val="bg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baseline="30000" dirty="0">
                <a:solidFill>
                  <a:schemeClr val="tx1"/>
                </a:solidFill>
                <a:effectLst/>
                <a:latin typeface="Arial" charset="0"/>
                <a:ea typeface="ＭＳ Ｐゴシック" charset="0"/>
                <a:cs typeface="ＭＳ Ｐゴシック" charset="0"/>
              </a:rPr>
              <a:t>7 </a:t>
            </a:r>
            <a:r>
              <a:rPr lang="en-US" sz="3600" b="1" kern="0" dirty="0">
                <a:solidFill>
                  <a:schemeClr val="tx1"/>
                </a:solidFill>
                <a:effectLst/>
                <a:latin typeface="Arial" charset="0"/>
                <a:ea typeface="ＭＳ Ｐゴシック" charset="0"/>
                <a:cs typeface="ＭＳ Ｐゴシック" charset="0"/>
              </a:rPr>
              <a:t>But if we are living in the light, as God is in the light, then we have fellowship with each other, and the blood of Jesus, his Son, cleanses us from all sin</a:t>
            </a:r>
            <a:r>
              <a:rPr lang="ru-RU" sz="3600" b="1" kern="0" dirty="0">
                <a:solidFill>
                  <a:schemeClr val="tx1"/>
                </a:solidFill>
                <a:effectLst/>
                <a:latin typeface="Arial" charset="0"/>
                <a:ea typeface="ＭＳ Ｐゴシック" charset="0"/>
                <a:cs typeface="ＭＳ Ｐゴシック" charset="0"/>
              </a:rPr>
              <a:t>"</a:t>
            </a:r>
            <a:r>
              <a:rPr lang="en-US" sz="3600" b="1" kern="0" dirty="0">
                <a:solidFill>
                  <a:schemeClr val="tx1"/>
                </a:solidFill>
                <a:effectLst/>
                <a:latin typeface="Arial" charset="0"/>
                <a:ea typeface="ＭＳ Ｐゴシック" charset="0"/>
                <a:cs typeface="ＭＳ Ｐゴシック" charset="0"/>
              </a:rPr>
              <a:t> </a:t>
            </a:r>
            <a:br>
              <a:rPr lang="en-US" sz="3600" b="1" kern="0" dirty="0">
                <a:solidFill>
                  <a:schemeClr val="tx1"/>
                </a:solidFill>
                <a:effectLst/>
                <a:latin typeface="Arial" charset="0"/>
                <a:ea typeface="ＭＳ Ｐゴシック" charset="0"/>
                <a:cs typeface="ＭＳ Ｐゴシック" charset="0"/>
              </a:rPr>
            </a:br>
            <a:r>
              <a:rPr lang="en-US" sz="3600" b="1" kern="0" dirty="0">
                <a:solidFill>
                  <a:schemeClr val="tx1"/>
                </a:solidFill>
                <a:effectLst/>
                <a:latin typeface="Arial" charset="0"/>
                <a:ea typeface="ＭＳ Ｐゴシック" charset="0"/>
                <a:cs typeface="ＭＳ Ｐゴシック" charset="0"/>
              </a:rPr>
              <a:t>(1 John 1:6-7 </a:t>
            </a:r>
            <a:r>
              <a:rPr lang="en-US" sz="3200" b="1" kern="0" dirty="0">
                <a:solidFill>
                  <a:schemeClr val="tx1"/>
                </a:solidFill>
                <a:effectLst/>
                <a:latin typeface="Arial" charset="0"/>
                <a:ea typeface="ＭＳ Ｐゴシック" charset="0"/>
                <a:cs typeface="ＭＳ Ｐゴシック" charset="0"/>
              </a:rPr>
              <a:t>NLT</a:t>
            </a:r>
            <a:r>
              <a:rPr lang="en-US" sz="3600" b="1" kern="0"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11396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4EC41307-0AF9-2547-913F-921BFE09A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1844824"/>
            <a:ext cx="7429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94" y="44624"/>
            <a:ext cx="4213654" cy="685800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we claim we have no sin, we are only fooling ourselves and not living in the truth</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D6245EDE-9038-7643-8FA5-1803E789926A}"/>
              </a:ext>
            </a:extLst>
          </p:cNvPr>
          <p:cNvSpPr txBox="1">
            <a:spLocks noChangeArrowheads="1"/>
          </p:cNvSpPr>
          <p:nvPr/>
        </p:nvSpPr>
        <p:spPr bwMode="auto">
          <a:xfrm>
            <a:off x="4879225" y="69338"/>
            <a:ext cx="4213654"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kern="0" dirty="0">
                <a:effectLst>
                  <a:glow rad="127000">
                    <a:schemeClr val="tx1"/>
                  </a:glow>
                </a:effectLst>
                <a:latin typeface="Arial" charset="0"/>
                <a:ea typeface="ＭＳ Ｐゴシック" charset="0"/>
                <a:cs typeface="ＭＳ Ｐゴシック" charset="0"/>
              </a:rPr>
              <a:t>"</a:t>
            </a:r>
            <a:r>
              <a:rPr lang="en-US" sz="3600" b="1" kern="0" dirty="0">
                <a:effectLst>
                  <a:glow rad="127000">
                    <a:schemeClr val="tx1"/>
                  </a:glow>
                </a:effectLst>
                <a:latin typeface="Arial" charset="0"/>
                <a:ea typeface="ＭＳ Ｐゴシック" charset="0"/>
                <a:cs typeface="ＭＳ Ｐゴシック" charset="0"/>
              </a:rPr>
              <a:t>If we claim we have not sinned, we are calling God a liar and showing that his word has no place in our hearts</a:t>
            </a:r>
            <a:r>
              <a:rPr lang="ru-RU" sz="3600" b="1" kern="0" dirty="0">
                <a:effectLst>
                  <a:glow rad="127000">
                    <a:schemeClr val="tx1"/>
                  </a:glow>
                </a:effectLst>
                <a:latin typeface="Arial" charset="0"/>
                <a:ea typeface="ＭＳ Ｐゴシック" charset="0"/>
                <a:cs typeface="ＭＳ Ｐゴシック" charset="0"/>
              </a:rPr>
              <a:t>"</a:t>
            </a:r>
            <a:r>
              <a:rPr lang="en-US" sz="3600" b="1" kern="0" dirty="0">
                <a:effectLst>
                  <a:glow rad="127000">
                    <a:schemeClr val="tx1"/>
                  </a:glow>
                </a:effectLst>
                <a:latin typeface="Arial" charset="0"/>
                <a:ea typeface="ＭＳ Ｐゴシック" charset="0"/>
                <a:cs typeface="ＭＳ Ｐゴシック" charset="0"/>
              </a:rPr>
              <a:t> </a:t>
            </a:r>
            <a:br>
              <a:rPr lang="en-US" sz="3600" b="1" kern="0" dirty="0">
                <a:effectLst>
                  <a:glow rad="127000">
                    <a:schemeClr val="tx1"/>
                  </a:glow>
                </a:effectLst>
                <a:latin typeface="Arial" charset="0"/>
                <a:ea typeface="ＭＳ Ｐゴシック" charset="0"/>
                <a:cs typeface="ＭＳ Ｐゴシック" charset="0"/>
              </a:rPr>
            </a:br>
            <a:r>
              <a:rPr lang="en-US" sz="3600" b="1" kern="0" dirty="0">
                <a:effectLst>
                  <a:glow rad="127000">
                    <a:schemeClr val="tx1"/>
                  </a:glow>
                </a:effectLst>
                <a:latin typeface="Arial" charset="0"/>
                <a:ea typeface="ＭＳ Ｐゴシック" charset="0"/>
                <a:cs typeface="ＭＳ Ｐゴシック" charset="0"/>
              </a:rPr>
              <a:t>(1 John 1:10 </a:t>
            </a:r>
            <a:r>
              <a:rPr lang="en-US" sz="3200" b="1" kern="0" dirty="0">
                <a:effectLst>
                  <a:glow rad="127000">
                    <a:schemeClr val="tx1"/>
                  </a:glow>
                </a:effectLst>
                <a:latin typeface="Arial" charset="0"/>
                <a:ea typeface="ＭＳ Ｐゴシック" charset="0"/>
                <a:cs typeface="ＭＳ Ｐゴシック" charset="0"/>
              </a:rPr>
              <a:t>NLT</a:t>
            </a:r>
            <a:r>
              <a:rPr lang="en-US" sz="3600" b="1" kern="0" dirty="0">
                <a:effectLst>
                  <a:glow rad="127000">
                    <a:schemeClr val="tx1"/>
                  </a:glow>
                </a:effectLst>
                <a:latin typeface="Arial" charset="0"/>
                <a:ea typeface="ＭＳ Ｐゴシック" charset="0"/>
                <a:cs typeface="ＭＳ Ｐゴシック" charset="0"/>
              </a:rPr>
              <a:t>).</a:t>
            </a:r>
          </a:p>
        </p:txBody>
      </p:sp>
      <p:sp>
        <p:nvSpPr>
          <p:cNvPr id="2" name="Left-Right Arrow 1">
            <a:extLst>
              <a:ext uri="{FF2B5EF4-FFF2-40B4-BE49-F238E27FC236}">
                <a16:creationId xmlns:a16="http://schemas.microsoft.com/office/drawing/2014/main" id="{C4C9BE0E-D3D5-2F40-9171-C4FE32FDBE43}"/>
              </a:ext>
            </a:extLst>
          </p:cNvPr>
          <p:cNvSpPr/>
          <p:nvPr/>
        </p:nvSpPr>
        <p:spPr bwMode="auto">
          <a:xfrm>
            <a:off x="3944815" y="416794"/>
            <a:ext cx="1152128" cy="921412"/>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6486362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NT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1"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Sacrifice = The Basis for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is forgiven to restore fellowship but relationship has never been never threatened)</a:t>
            </a: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Rectangle 1027"/>
          <p:cNvSpPr txBox="1">
            <a:spLocks noRot="1" noChangeArrowheads="1"/>
          </p:cNvSpPr>
          <p:nvPr/>
        </p:nvSpPr>
        <p:spPr bwMode="auto">
          <a:xfrm>
            <a:off x="3960440" y="1124744"/>
            <a:ext cx="4932040" cy="331236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If we confess our sins,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He is faithful and righteous to forgive us our sins and to cleanse us from all unrighteousness</a:t>
            </a: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John 1:9 </a:t>
            </a:r>
            <a:r>
              <a:rPr kumimoji="1"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NAU</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p>
        </p:txBody>
      </p:sp>
      <p:sp>
        <p:nvSpPr>
          <p:cNvPr id="16"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9134320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John 2</a:t>
            </a:r>
          </a:p>
        </p:txBody>
      </p:sp>
    </p:spTree>
    <p:extLst>
      <p:ext uri="{BB962C8B-B14F-4D97-AF65-F5344CB8AC3E}">
        <p14:creationId xmlns:p14="http://schemas.microsoft.com/office/powerpoint/2010/main" val="283064355"/>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76691B7E-4BF9-B54B-ADCD-30927CB9DA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00"/>
          <a:stretch/>
        </p:blipFill>
        <p:spPr bwMode="auto">
          <a:xfrm>
            <a:off x="0" y="0"/>
            <a:ext cx="9147250" cy="68850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My dear children, </a:t>
            </a:r>
            <a:r>
              <a:rPr lang="en-US" sz="3600" b="1" dirty="0">
                <a:solidFill>
                  <a:srgbClr val="FFFF00"/>
                </a:solidFill>
                <a:effectLst>
                  <a:glow rad="127000">
                    <a:schemeClr val="tx1"/>
                  </a:glow>
                </a:effectLst>
                <a:latin typeface="Arial" charset="0"/>
                <a:ea typeface="ＭＳ Ｐゴシック" charset="0"/>
                <a:cs typeface="ＭＳ Ｐゴシック" charset="0"/>
              </a:rPr>
              <a:t>I am writing this to you so that you will not sin</a:t>
            </a:r>
            <a:r>
              <a:rPr lang="en-US" sz="3600" b="1" dirty="0">
                <a:effectLst>
                  <a:glow rad="127000">
                    <a:schemeClr val="tx1"/>
                  </a:glow>
                </a:effectLst>
                <a:latin typeface="Arial" charset="0"/>
                <a:ea typeface="ＭＳ Ｐゴシック" charset="0"/>
                <a:cs typeface="ＭＳ Ｐゴシック" charset="0"/>
              </a:rPr>
              <a:t>. But if anyone does sin, we have an </a:t>
            </a:r>
            <a:r>
              <a:rPr lang="en-US" sz="3600" b="1" dirty="0">
                <a:solidFill>
                  <a:srgbClr val="FFFF00"/>
                </a:solidFill>
                <a:effectLst>
                  <a:glow rad="127000">
                    <a:schemeClr val="tx1"/>
                  </a:glow>
                </a:effectLst>
                <a:latin typeface="Arial" charset="0"/>
                <a:ea typeface="ＭＳ Ｐゴシック" charset="0"/>
                <a:cs typeface="ＭＳ Ｐゴシック" charset="0"/>
              </a:rPr>
              <a:t>advocate</a:t>
            </a:r>
            <a:r>
              <a:rPr lang="en-US" sz="3600" b="1" dirty="0">
                <a:effectLst>
                  <a:glow rad="127000">
                    <a:schemeClr val="tx1"/>
                  </a:glow>
                </a:effectLst>
                <a:latin typeface="Arial" charset="0"/>
                <a:ea typeface="ＭＳ Ｐゴシック" charset="0"/>
                <a:cs typeface="ＭＳ Ｐゴシック" charset="0"/>
              </a:rPr>
              <a:t> who pleads our case before the Father. He is Jesus Christ, the one who is truly righteous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065319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2" descr="Rom 8.34 Christ interces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3" name="Rectangle 3"/>
          <p:cNvSpPr>
            <a:spLocks noGrp="1" noChangeArrowheads="1"/>
          </p:cNvSpPr>
          <p:nvPr>
            <p:ph type="title"/>
          </p:nvPr>
        </p:nvSpPr>
        <p:spPr>
          <a:xfrm>
            <a:off x="0" y="0"/>
            <a:ext cx="9144000" cy="1340768"/>
          </a:xfrm>
        </p:spPr>
        <p:txBody>
          <a:bodyPr/>
          <a:lstStyle/>
          <a:p>
            <a:pPr eaLnBrk="1" hangingPunct="1">
              <a:defRPr/>
            </a:pPr>
            <a:r>
              <a:rPr lang="en-US" sz="2400" b="1" dirty="0">
                <a:solidFill>
                  <a:schemeClr val="tx1"/>
                </a:solidFill>
                <a:effectLst>
                  <a:glow rad="152400">
                    <a:srgbClr val="000000"/>
                  </a:glow>
                </a:effectLst>
              </a:rPr>
              <a:t>“Who then will condemn us? No one—for Christ Jesus died for us and was raised to life for us, and he is sitting in the place of honor at God’s right hand, pleading for us.”</a:t>
            </a:r>
            <a:endParaRPr lang="en-US" sz="3200" b="1" dirty="0">
              <a:solidFill>
                <a:schemeClr val="tx1"/>
              </a:solidFill>
              <a:effectLst>
                <a:glow rad="152400">
                  <a:srgbClr val="000000"/>
                </a:glow>
              </a:effectLst>
              <a:ea typeface="ＭＳ Ｐゴシック" charset="-128"/>
              <a:cs typeface="ＭＳ Ｐゴシック" charset="-128"/>
            </a:endParaRPr>
          </a:p>
        </p:txBody>
      </p:sp>
      <p:sp>
        <p:nvSpPr>
          <p:cNvPr id="10" name="Rectangle 5"/>
          <p:cNvSpPr>
            <a:spLocks noChangeArrowheads="1"/>
          </p:cNvSpPr>
          <p:nvPr/>
        </p:nvSpPr>
        <p:spPr bwMode="auto">
          <a:xfrm>
            <a:off x="0" y="6165850"/>
            <a:ext cx="5040313"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52"/>
                <a:ea typeface="ＭＳ Ｐゴシック" charset="-128"/>
                <a:cs typeface="ＭＳ Ｐゴシック" charset="-128"/>
              </a:rPr>
              <a:t>Romans 8:34</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52"/>
                <a:ea typeface="ＭＳ Ｐゴシック" charset="-128"/>
                <a:cs typeface="ＭＳ Ｐゴシック" charset="-128"/>
              </a:rPr>
              <a:t> (NLT)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52"/>
                <a:ea typeface="ＭＳ Ｐゴシック" charset="-128"/>
                <a:cs typeface="ＭＳ Ｐゴシック" charset="-128"/>
              </a:rPr>
              <a:t> </a:t>
            </a:r>
          </a:p>
        </p:txBody>
      </p:sp>
    </p:spTree>
    <p:extLst>
      <p:ext uri="{BB962C8B-B14F-4D97-AF65-F5344CB8AC3E}">
        <p14:creationId xmlns:p14="http://schemas.microsoft.com/office/powerpoint/2010/main" val="27834022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96748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He himself is the sacrifice that atones for our sins—and not only our sins but the sins of all the world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4274" name="Picture 2">
            <a:extLst>
              <a:ext uri="{FF2B5EF4-FFF2-40B4-BE49-F238E27FC236}">
                <a16:creationId xmlns:a16="http://schemas.microsoft.com/office/drawing/2014/main" id="{64017731-C434-B045-B3BE-331783F68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6" y="2319024"/>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99729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79"/>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65102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Obey</a:t>
            </a:r>
            <a:r>
              <a:rPr lang="en-US" b="1" dirty="0">
                <a:effectLst>
                  <a:glow rad="127000">
                    <a:schemeClr val="tx1"/>
                  </a:glow>
                </a:effectLst>
                <a:latin typeface="Arial" charset="0"/>
                <a:ea typeface="ＭＳ Ｐゴシック" charset="0"/>
                <a:cs typeface="ＭＳ Ｐゴシック" charset="0"/>
              </a:rPr>
              <a:t> God’s commands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 John 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Believe in Christ’s humanity for fellowship and joy (1:1-4).</a:t>
            </a:r>
          </a:p>
          <a:p>
            <a:pPr lvl="1"/>
            <a:endParaRPr lang="en-US" sz="3600" b="1" dirty="0">
              <a:effectLst>
                <a:glow rad="228600">
                  <a:schemeClr val="accent4">
                    <a:satMod val="175000"/>
                  </a:schemeClr>
                </a:glow>
              </a:effectLst>
            </a:endParaRPr>
          </a:p>
          <a:p>
            <a:pPr lvl="1"/>
            <a:r>
              <a:rPr lang="en-US" sz="3600" b="1" dirty="0">
                <a:effectLst>
                  <a:glow rad="228600">
                    <a:schemeClr val="accent4">
                      <a:satMod val="175000"/>
                    </a:schemeClr>
                  </a:glow>
                </a:effectLst>
              </a:rPr>
              <a:t>Depend on Jesus (1:5–2:14).</a:t>
            </a:r>
          </a:p>
          <a:p>
            <a:pPr lvl="1"/>
            <a:endParaRPr lang="en-US"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Avoid two hindrances to obedience to fight early Gnosticism (2:15-29).</a:t>
            </a:r>
          </a:p>
        </p:txBody>
      </p:sp>
    </p:spTree>
    <p:extLst>
      <p:ext uri="{BB962C8B-B14F-4D97-AF65-F5344CB8AC3E}">
        <p14:creationId xmlns:p14="http://schemas.microsoft.com/office/powerpoint/2010/main" val="388040606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288" y="692150"/>
            <a:ext cx="8324850" cy="554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32656"/>
            <a:ext cx="9144000" cy="838200"/>
          </a:xfrm>
        </p:spPr>
        <p:txBody>
          <a:bodyPr/>
          <a:lstStyle/>
          <a:p>
            <a:pPr algn="ctr">
              <a:defRPr/>
            </a:pPr>
            <a:r>
              <a:rPr lang="en-US" b="1" dirty="0">
                <a:effectLst>
                  <a:glow rad="190500">
                    <a:schemeClr val="bg1"/>
                  </a:glow>
                </a:effectLst>
                <a:latin typeface="Arial" panose="020B0604020202020204" pitchFamily="34" charset="0"/>
                <a:cs typeface="Arial" panose="020B0604020202020204" pitchFamily="34" charset="0"/>
              </a:rPr>
              <a:t>"Do not love the world" (1 John 2:15)</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Lost sheep get lonely.</a:t>
            </a:r>
          </a:p>
        </p:txBody>
      </p:sp>
    </p:spTree>
    <p:extLst>
      <p:ext uri="{BB962C8B-B14F-4D97-AF65-F5344CB8AC3E}">
        <p14:creationId xmlns:p14="http://schemas.microsoft.com/office/powerpoint/2010/main" val="29424876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572000" y="520700"/>
            <a:ext cx="4392613" cy="49958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“Do not love the world or anything in the world. If anyone loves the world, the love of the Father is not in him.”</a:t>
            </a:r>
          </a:p>
        </p:txBody>
      </p:sp>
      <p:sp>
        <p:nvSpPr>
          <p:cNvPr id="5" name="Title 4"/>
          <p:cNvSpPr>
            <a:spLocks noGrp="1"/>
          </p:cNvSpPr>
          <p:nvPr>
            <p:ph type="title" idx="4294967295"/>
          </p:nvPr>
        </p:nvSpPr>
        <p:spPr>
          <a:xfrm>
            <a:off x="5105400" y="5867400"/>
            <a:ext cx="3810000" cy="584200"/>
          </a:xfrm>
        </p:spPr>
        <p:txBody>
          <a:bodyPr>
            <a:spAutoFit/>
          </a:bodyPr>
          <a:lstStyle/>
          <a:p>
            <a:pPr algn="l" eaLnBrk="1" hangingPunct="1">
              <a:spcBef>
                <a:spcPct val="50000"/>
              </a:spcBef>
              <a:defRPr/>
            </a:pPr>
            <a:r>
              <a:rPr lang="en-US" sz="3200" b="1">
                <a:solidFill>
                  <a:schemeClr val="bg1"/>
                </a:solidFill>
                <a:effectLst>
                  <a:outerShdw blurRad="288925" dist="127000" dir="2700000" algn="tl" rotWithShape="0">
                    <a:srgbClr val="000000">
                      <a:alpha val="43000"/>
                    </a:srgbClr>
                  </a:outerShdw>
                </a:effectLst>
                <a:latin typeface="Arial"/>
                <a:ea typeface="ＭＳ Ｐゴシック" charset="0"/>
                <a:cs typeface="Arial"/>
              </a:rPr>
              <a:t>1 John 2:15 (NIV)</a:t>
            </a:r>
          </a:p>
        </p:txBody>
      </p:sp>
      <p:pic>
        <p:nvPicPr>
          <p:cNvPr id="38912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70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Text Box 3"/>
          <p:cNvSpPr txBox="1">
            <a:spLocks noChangeArrowheads="1"/>
          </p:cNvSpPr>
          <p:nvPr/>
        </p:nvSpPr>
        <p:spPr bwMode="auto">
          <a:xfrm>
            <a:off x="179388" y="188913"/>
            <a:ext cx="8856662" cy="50165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4000" b="1" i="1">
                <a:solidFill>
                  <a:srgbClr val="FFFFFF"/>
                </a:solidFill>
                <a:effectLst>
                  <a:outerShdw blurRad="288925" dist="127000" dir="2700000" algn="tl" rotWithShape="0">
                    <a:srgbClr val="000000">
                      <a:alpha val="43000"/>
                    </a:srgbClr>
                  </a:outerShdw>
                </a:effectLst>
                <a:latin typeface="Arial"/>
                <a:ea typeface="+mn-ea"/>
                <a:cs typeface="Arial"/>
              </a:defRPr>
            </a:lvl1pPr>
          </a:lstStyle>
          <a:p>
            <a:pPr>
              <a:defRPr/>
            </a:pPr>
            <a:r>
              <a:rPr lang="en-US" dirty="0"/>
              <a:t>“For everything in the world–the cravings of sinful man, the lust of his eyes and the boasting of what he has and does–comes not from the Father but from the world. The world and its desires pass away, but the man who does the will of God lives forever.” </a:t>
            </a:r>
          </a:p>
        </p:txBody>
      </p:sp>
      <p:sp>
        <p:nvSpPr>
          <p:cNvPr id="5" name="Title 4"/>
          <p:cNvSpPr>
            <a:spLocks noGrp="1"/>
          </p:cNvSpPr>
          <p:nvPr>
            <p:ph type="title" idx="4294967295"/>
          </p:nvPr>
        </p:nvSpPr>
        <p:spPr>
          <a:xfrm>
            <a:off x="4572000" y="5969000"/>
            <a:ext cx="4191000" cy="584200"/>
          </a:xfrm>
        </p:spPr>
        <p:txBody>
          <a:bodyPr>
            <a:spAutoFit/>
          </a:bodyPr>
          <a:lstStyle/>
          <a:p>
            <a:pPr algn="l" eaLnBrk="1" hangingPunct="1">
              <a:spcBef>
                <a:spcPct val="50000"/>
              </a:spcBef>
              <a:defRPr/>
            </a:pPr>
            <a:r>
              <a:rPr lang="en-US" sz="3200" b="1">
                <a:solidFill>
                  <a:schemeClr val="bg1"/>
                </a:solidFill>
                <a:effectLst>
                  <a:outerShdw blurRad="38100" dist="38100" dir="2700000" algn="tl">
                    <a:srgbClr val="000000"/>
                  </a:outerShdw>
                </a:effectLst>
                <a:latin typeface="Arial"/>
                <a:ea typeface="ＭＳ Ｐゴシック" charset="0"/>
                <a:cs typeface="Arial"/>
              </a:rPr>
              <a:t>1 John 2:16-17 (NIV)</a:t>
            </a:r>
          </a:p>
        </p:txBody>
      </p:sp>
    </p:spTree>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716016" y="3789040"/>
            <a:ext cx="4248472" cy="2808312"/>
          </a:xfrm>
        </p:spPr>
        <p:txBody>
          <a:bodyPr/>
          <a:lstStyle/>
          <a:p>
            <a:pPr algn="ctr">
              <a:defRPr/>
            </a:pPr>
            <a:r>
              <a:rPr lang="en-US" b="1" dirty="0">
                <a:effectLst>
                  <a:glow rad="190500">
                    <a:schemeClr val="bg1"/>
                  </a:glow>
                </a:effectLst>
              </a:rPr>
              <a:t>"…for the world and its desires are passing away" </a:t>
            </a:r>
            <a:br>
              <a:rPr lang="en-US" b="1" dirty="0">
                <a:effectLst>
                  <a:glow rad="190500">
                    <a:schemeClr val="bg1"/>
                  </a:glow>
                </a:effectLst>
              </a:rPr>
            </a:br>
            <a:r>
              <a:rPr lang="en-US" b="1" dirty="0">
                <a:effectLst>
                  <a:glow rad="190500">
                    <a:schemeClr val="bg1"/>
                  </a:glow>
                </a:effectLst>
              </a:rPr>
              <a:t>(1 John 2:17a)</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Grp="1" noChangeArrowheads="1"/>
          </p:cNvSpPr>
          <p:nvPr>
            <p:ph type="ctrTitle"/>
          </p:nvPr>
        </p:nvSpPr>
        <p:spPr>
          <a:xfrm>
            <a:off x="685800" y="533400"/>
            <a:ext cx="8153400" cy="990600"/>
          </a:xfrm>
          <a:noFill/>
        </p:spPr>
        <p:txBody>
          <a:bodyPr/>
          <a:lstStyle/>
          <a:p>
            <a:pPr eaLnBrk="1" hangingPunct="1"/>
            <a:r>
              <a:rPr lang="en-US" altLang="zh-CN" sz="2800" b="1">
                <a:latin typeface="Helvetica" charset="0"/>
                <a:cs typeface="Times New Roman" charset="0"/>
              </a:rPr>
              <a:t>The Things of the World</a:t>
            </a:r>
            <a:br>
              <a:rPr lang="en-US" altLang="zh-CN" sz="2800" b="1">
                <a:latin typeface="Helvetica" charset="0"/>
                <a:cs typeface="Times New Roman" charset="0"/>
              </a:rPr>
            </a:br>
            <a:r>
              <a:rPr lang="en-US" altLang="zh-CN" sz="2000" b="1" i="1">
                <a:latin typeface="Helvetica" charset="0"/>
                <a:cs typeface="Times New Roman" charset="0"/>
              </a:rPr>
              <a:t>Comparing Some Key Texts</a:t>
            </a:r>
            <a:endParaRPr lang="en-US" sz="2000">
              <a:latin typeface="Helvetica" charset="0"/>
              <a:cs typeface="Times New Roman" charset="0"/>
            </a:endParaRPr>
          </a:p>
        </p:txBody>
      </p:sp>
      <p:pic>
        <p:nvPicPr>
          <p:cNvPr id="394242" name="Picture 3" descr="0-8091-4117-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6" name="Text Box 4"/>
          <p:cNvSpPr txBox="1">
            <a:spLocks noChangeArrowheads="1"/>
          </p:cNvSpPr>
          <p:nvPr/>
        </p:nvSpPr>
        <p:spPr bwMode="auto">
          <a:xfrm>
            <a:off x="2438400" y="1565275"/>
            <a:ext cx="25908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effectLst>
                  <a:outerShdw blurRad="38100" dist="38100" dir="2700000" algn="tl">
                    <a:srgbClr val="000000"/>
                  </a:outerShdw>
                </a:effectLst>
                <a:latin typeface="Arial" charset="0"/>
              </a:rPr>
              <a:t>Sources of Temptation</a:t>
            </a:r>
            <a:endParaRPr lang="en-US" sz="1600" b="1" i="1">
              <a:effectLst>
                <a:outerShdw blurRad="38100" dist="38100" dir="2700000" algn="tl">
                  <a:srgbClr val="000000"/>
                </a:outerShdw>
              </a:effectLst>
            </a:endParaRPr>
          </a:p>
        </p:txBody>
      </p:sp>
      <p:sp>
        <p:nvSpPr>
          <p:cNvPr id="54277" name="Text Box 5"/>
          <p:cNvSpPr txBox="1">
            <a:spLocks noChangeArrowheads="1"/>
          </p:cNvSpPr>
          <p:nvPr/>
        </p:nvSpPr>
        <p:spPr bwMode="auto">
          <a:xfrm>
            <a:off x="5029200" y="1565275"/>
            <a:ext cx="1800225"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effectLst>
                  <a:outerShdw blurRad="38100" dist="38100" dir="2700000" algn="tl">
                    <a:srgbClr val="000000"/>
                  </a:outerShdw>
                </a:effectLst>
                <a:latin typeface="Arial" charset="0"/>
              </a:rPr>
              <a:t>Eve </a:t>
            </a:r>
            <a:br>
              <a:rPr lang="en-US" sz="2000" b="1">
                <a:effectLst>
                  <a:outerShdw blurRad="38100" dist="38100" dir="2700000" algn="tl">
                    <a:srgbClr val="000000"/>
                  </a:outerShdw>
                </a:effectLst>
                <a:latin typeface="Arial" charset="0"/>
              </a:rPr>
            </a:br>
            <a:r>
              <a:rPr lang="en-US" sz="2000" b="1">
                <a:effectLst>
                  <a:outerShdw blurRad="38100" dist="38100" dir="2700000" algn="tl">
                    <a:srgbClr val="000000"/>
                  </a:outerShdw>
                </a:effectLst>
                <a:latin typeface="Arial" charset="0"/>
              </a:rPr>
              <a:t>(Gen. 3)</a:t>
            </a:r>
            <a:endParaRPr lang="en-US" sz="1600" b="1" i="1">
              <a:effectLst>
                <a:outerShdw blurRad="38100" dist="38100" dir="2700000" algn="tl">
                  <a:srgbClr val="000000"/>
                </a:outerShdw>
              </a:effectLst>
            </a:endParaRPr>
          </a:p>
        </p:txBody>
      </p:sp>
      <p:sp>
        <p:nvSpPr>
          <p:cNvPr id="54278" name="Text Box 6"/>
          <p:cNvSpPr txBox="1">
            <a:spLocks noChangeArrowheads="1"/>
          </p:cNvSpPr>
          <p:nvPr/>
        </p:nvSpPr>
        <p:spPr bwMode="auto">
          <a:xfrm>
            <a:off x="2438400" y="2424113"/>
            <a:ext cx="25908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Ungodly bodily desires (sex outside marriage, gluttony, etc.)</a:t>
            </a:r>
            <a:endParaRPr lang="en-US" sz="1400" b="1" i="1"/>
          </a:p>
        </p:txBody>
      </p:sp>
      <p:sp>
        <p:nvSpPr>
          <p:cNvPr id="54279" name="Text Box 7"/>
          <p:cNvSpPr txBox="1">
            <a:spLocks noChangeArrowheads="1"/>
          </p:cNvSpPr>
          <p:nvPr/>
        </p:nvSpPr>
        <p:spPr bwMode="auto">
          <a:xfrm>
            <a:off x="5029200" y="2424113"/>
            <a:ext cx="18002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a:latin typeface="Arial" charset="0"/>
              </a:rPr>
              <a:t>"Good for food"</a:t>
            </a:r>
            <a:endParaRPr lang="en-US" sz="1400" b="1" i="1"/>
          </a:p>
        </p:txBody>
      </p:sp>
      <p:sp>
        <p:nvSpPr>
          <p:cNvPr id="54280" name="Text Box 8"/>
          <p:cNvSpPr txBox="1">
            <a:spLocks noChangeArrowheads="1"/>
          </p:cNvSpPr>
          <p:nvPr/>
        </p:nvSpPr>
        <p:spPr bwMode="auto">
          <a:xfrm>
            <a:off x="2438400" y="3887788"/>
            <a:ext cx="2590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Greed, coveting </a:t>
            </a:r>
            <a:br>
              <a:rPr lang="en-US" sz="1800" b="1">
                <a:latin typeface="Arial" charset="0"/>
              </a:rPr>
            </a:br>
            <a:r>
              <a:rPr lang="en-US" sz="1800" b="1">
                <a:latin typeface="Arial" charset="0"/>
              </a:rPr>
              <a:t>(10th commandment)</a:t>
            </a:r>
            <a:endParaRPr lang="en-US" sz="1400" b="1" i="1"/>
          </a:p>
        </p:txBody>
      </p:sp>
      <p:sp>
        <p:nvSpPr>
          <p:cNvPr id="54281" name="Text Box 9"/>
          <p:cNvSpPr txBox="1">
            <a:spLocks noChangeArrowheads="1"/>
          </p:cNvSpPr>
          <p:nvPr/>
        </p:nvSpPr>
        <p:spPr bwMode="auto">
          <a:xfrm>
            <a:off x="5029200" y="3887788"/>
            <a:ext cx="18002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a:latin typeface="Arial" charset="0"/>
              </a:rPr>
              <a:t>"Pleasing to the eye"</a:t>
            </a:r>
            <a:endParaRPr lang="en-US" sz="1400" b="1" i="1"/>
          </a:p>
        </p:txBody>
      </p:sp>
      <p:sp>
        <p:nvSpPr>
          <p:cNvPr id="54282" name="Text Box 10"/>
          <p:cNvSpPr txBox="1">
            <a:spLocks noChangeArrowheads="1"/>
          </p:cNvSpPr>
          <p:nvPr/>
        </p:nvSpPr>
        <p:spPr bwMode="auto">
          <a:xfrm>
            <a:off x="2438400" y="4995863"/>
            <a:ext cx="2590800" cy="146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Pride &amp; boasting of:</a:t>
            </a:r>
          </a:p>
          <a:p>
            <a:pPr eaLnBrk="1" hangingPunct="1"/>
            <a:r>
              <a:rPr lang="en-US" sz="1800" b="1">
                <a:latin typeface="Arial" charset="0"/>
              </a:rPr>
              <a:t>• occupation</a:t>
            </a:r>
          </a:p>
          <a:p>
            <a:pPr eaLnBrk="1" hangingPunct="1"/>
            <a:r>
              <a:rPr lang="en-US" sz="1800" b="1">
                <a:latin typeface="Arial" charset="0"/>
              </a:rPr>
              <a:t>• position</a:t>
            </a:r>
          </a:p>
          <a:p>
            <a:pPr eaLnBrk="1" hangingPunct="1"/>
            <a:r>
              <a:rPr lang="en-US" sz="1800" b="1">
                <a:latin typeface="Arial" charset="0"/>
              </a:rPr>
              <a:t>• worldly advantages</a:t>
            </a:r>
          </a:p>
          <a:p>
            <a:pPr eaLnBrk="1" hangingPunct="1"/>
            <a:r>
              <a:rPr lang="en-US" sz="1800" b="1">
                <a:latin typeface="Arial" charset="0"/>
              </a:rPr>
              <a:t>• etc.</a:t>
            </a:r>
            <a:endParaRPr lang="en-US" sz="1400" b="1" i="1"/>
          </a:p>
        </p:txBody>
      </p:sp>
      <p:sp>
        <p:nvSpPr>
          <p:cNvPr id="54283" name="Text Box 11"/>
          <p:cNvSpPr txBox="1">
            <a:spLocks noChangeArrowheads="1"/>
          </p:cNvSpPr>
          <p:nvPr/>
        </p:nvSpPr>
        <p:spPr bwMode="auto">
          <a:xfrm>
            <a:off x="5029200" y="4995863"/>
            <a:ext cx="175260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a:latin typeface="Arial" charset="0"/>
              </a:rPr>
              <a:t>"Desirable for gaining wisdom"</a:t>
            </a:r>
            <a:endParaRPr lang="en-US" sz="1400" b="1" i="1"/>
          </a:p>
        </p:txBody>
      </p:sp>
      <p:sp>
        <p:nvSpPr>
          <p:cNvPr id="394251" name="Text Box 12"/>
          <p:cNvSpPr txBox="1">
            <a:spLocks noChangeArrowheads="1"/>
          </p:cNvSpPr>
          <p:nvPr/>
        </p:nvSpPr>
        <p:spPr bwMode="auto">
          <a:xfrm>
            <a:off x="8382000" y="0"/>
            <a:ext cx="990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rPr>
              <a:t>296</a:t>
            </a:r>
            <a:endParaRPr lang="en-US" sz="2000" b="1" i="1"/>
          </a:p>
        </p:txBody>
      </p:sp>
      <p:sp>
        <p:nvSpPr>
          <p:cNvPr id="54285" name="Text Box 13"/>
          <p:cNvSpPr txBox="1">
            <a:spLocks noChangeArrowheads="1"/>
          </p:cNvSpPr>
          <p:nvPr/>
        </p:nvSpPr>
        <p:spPr bwMode="auto">
          <a:xfrm>
            <a:off x="381000" y="1565275"/>
            <a:ext cx="21336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effectLst>
                  <a:outerShdw blurRad="38100" dist="38100" dir="2700000" algn="tl">
                    <a:srgbClr val="000000"/>
                  </a:outerShdw>
                </a:effectLst>
                <a:latin typeface="Arial" charset="0"/>
              </a:rPr>
              <a:t>World </a:t>
            </a:r>
            <a:br>
              <a:rPr lang="en-US" sz="2000" b="1">
                <a:effectLst>
                  <a:outerShdw blurRad="38100" dist="38100" dir="2700000" algn="tl">
                    <a:srgbClr val="000000"/>
                  </a:outerShdw>
                </a:effectLst>
                <a:latin typeface="Arial" charset="0"/>
              </a:rPr>
            </a:br>
            <a:r>
              <a:rPr lang="en-US" sz="2000" b="1">
                <a:effectLst>
                  <a:outerShdw blurRad="38100" dist="38100" dir="2700000" algn="tl">
                    <a:srgbClr val="000000"/>
                  </a:outerShdw>
                </a:effectLst>
                <a:latin typeface="Arial" charset="0"/>
              </a:rPr>
              <a:t>(1 John 2:15-16)</a:t>
            </a:r>
            <a:endParaRPr lang="en-US" sz="1600" b="1" i="1">
              <a:effectLst>
                <a:outerShdw blurRad="38100" dist="38100" dir="2700000" algn="tl">
                  <a:srgbClr val="000000"/>
                </a:outerShdw>
              </a:effectLst>
            </a:endParaRPr>
          </a:p>
        </p:txBody>
      </p:sp>
      <p:sp>
        <p:nvSpPr>
          <p:cNvPr id="54286" name="Text Box 14"/>
          <p:cNvSpPr txBox="1">
            <a:spLocks noChangeArrowheads="1"/>
          </p:cNvSpPr>
          <p:nvPr/>
        </p:nvSpPr>
        <p:spPr bwMode="auto">
          <a:xfrm>
            <a:off x="457200" y="2424113"/>
            <a:ext cx="2057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a:latin typeface="Arial" charset="0"/>
              </a:rPr>
              <a:t>"Cravings of sinful man"</a:t>
            </a:r>
            <a:endParaRPr lang="en-US" sz="1400" b="1" i="1"/>
          </a:p>
        </p:txBody>
      </p:sp>
      <p:sp>
        <p:nvSpPr>
          <p:cNvPr id="54287" name="Text Box 15"/>
          <p:cNvSpPr txBox="1">
            <a:spLocks noChangeArrowheads="1"/>
          </p:cNvSpPr>
          <p:nvPr/>
        </p:nvSpPr>
        <p:spPr bwMode="auto">
          <a:xfrm>
            <a:off x="457200" y="3887788"/>
            <a:ext cx="2057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a:latin typeface="Arial" charset="0"/>
              </a:rPr>
              <a:t>"Lust of the eyes"</a:t>
            </a:r>
            <a:endParaRPr lang="en-US" sz="1800" b="1">
              <a:latin typeface="Arial" charset="0"/>
            </a:endParaRPr>
          </a:p>
        </p:txBody>
      </p:sp>
      <p:sp>
        <p:nvSpPr>
          <p:cNvPr id="54288" name="Text Box 16"/>
          <p:cNvSpPr txBox="1">
            <a:spLocks noChangeArrowheads="1"/>
          </p:cNvSpPr>
          <p:nvPr/>
        </p:nvSpPr>
        <p:spPr bwMode="auto">
          <a:xfrm>
            <a:off x="457200" y="4995863"/>
            <a:ext cx="205740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dirty="0">
                <a:latin typeface="Arial" charset="0"/>
              </a:rPr>
              <a:t>"Boasting of what he has </a:t>
            </a:r>
            <a:br>
              <a:rPr lang="en-US" altLang="ja-JP" sz="1800" b="1" dirty="0">
                <a:latin typeface="Arial" charset="0"/>
              </a:rPr>
            </a:br>
            <a:r>
              <a:rPr lang="en-US" altLang="ja-JP" sz="1800" b="1" dirty="0">
                <a:latin typeface="Arial" charset="0"/>
              </a:rPr>
              <a:t>and does"</a:t>
            </a:r>
            <a:endParaRPr lang="en-US" sz="1800" b="1" dirty="0">
              <a:latin typeface="Arial" charset="0"/>
            </a:endParaRPr>
          </a:p>
        </p:txBody>
      </p:sp>
      <p:sp>
        <p:nvSpPr>
          <p:cNvPr id="54289" name="Text Box 17"/>
          <p:cNvSpPr txBox="1">
            <a:spLocks noChangeArrowheads="1"/>
          </p:cNvSpPr>
          <p:nvPr/>
        </p:nvSpPr>
        <p:spPr bwMode="auto">
          <a:xfrm>
            <a:off x="6781800" y="1565275"/>
            <a:ext cx="19812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effectLst>
                  <a:outerShdw blurRad="38100" dist="38100" dir="2700000" algn="tl">
                    <a:srgbClr val="000000"/>
                  </a:outerShdw>
                </a:effectLst>
                <a:latin typeface="Arial" charset="0"/>
              </a:rPr>
              <a:t>Christ </a:t>
            </a:r>
            <a:br>
              <a:rPr lang="en-US" sz="2000" b="1">
                <a:effectLst>
                  <a:outerShdw blurRad="38100" dist="38100" dir="2700000" algn="tl">
                    <a:srgbClr val="000000"/>
                  </a:outerShdw>
                </a:effectLst>
                <a:latin typeface="Arial" charset="0"/>
              </a:rPr>
            </a:br>
            <a:r>
              <a:rPr lang="en-US" sz="2000" b="1">
                <a:effectLst>
                  <a:outerShdw blurRad="38100" dist="38100" dir="2700000" algn="tl">
                    <a:srgbClr val="000000"/>
                  </a:outerShdw>
                </a:effectLst>
                <a:latin typeface="Arial" charset="0"/>
              </a:rPr>
              <a:t>(Matt. 4)</a:t>
            </a:r>
            <a:endParaRPr lang="en-US" sz="1600" b="1" i="1">
              <a:effectLst>
                <a:outerShdw blurRad="38100" dist="38100" dir="2700000" algn="tl">
                  <a:srgbClr val="000000"/>
                </a:outerShdw>
              </a:effectLst>
            </a:endParaRPr>
          </a:p>
        </p:txBody>
      </p:sp>
      <p:sp>
        <p:nvSpPr>
          <p:cNvPr id="54290" name="Text Box 18"/>
          <p:cNvSpPr txBox="1">
            <a:spLocks noChangeArrowheads="1"/>
          </p:cNvSpPr>
          <p:nvPr/>
        </p:nvSpPr>
        <p:spPr bwMode="auto">
          <a:xfrm>
            <a:off x="6781800" y="2424113"/>
            <a:ext cx="21050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Stones to bread</a:t>
            </a:r>
            <a:endParaRPr lang="en-US" sz="1400" b="1" i="1"/>
          </a:p>
        </p:txBody>
      </p:sp>
      <p:sp>
        <p:nvSpPr>
          <p:cNvPr id="54291" name="Text Box 19"/>
          <p:cNvSpPr txBox="1">
            <a:spLocks noChangeArrowheads="1"/>
          </p:cNvSpPr>
          <p:nvPr/>
        </p:nvSpPr>
        <p:spPr bwMode="auto">
          <a:xfrm>
            <a:off x="6781800" y="3887788"/>
            <a:ext cx="21050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Possess all kingdoms</a:t>
            </a:r>
            <a:endParaRPr lang="en-US" sz="1400" b="1" i="1"/>
          </a:p>
        </p:txBody>
      </p:sp>
      <p:sp>
        <p:nvSpPr>
          <p:cNvPr id="54292" name="Text Box 20"/>
          <p:cNvSpPr txBox="1">
            <a:spLocks noChangeArrowheads="1"/>
          </p:cNvSpPr>
          <p:nvPr/>
        </p:nvSpPr>
        <p:spPr bwMode="auto">
          <a:xfrm>
            <a:off x="6781800" y="4995863"/>
            <a:ext cx="2105025"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Acclaim by men</a:t>
            </a:r>
          </a:p>
          <a:p>
            <a:pPr eaLnBrk="1" hangingPunct="1"/>
            <a:r>
              <a:rPr lang="en-US" sz="1800" b="1">
                <a:latin typeface="Arial" charset="0"/>
              </a:rPr>
              <a:t>(</a:t>
            </a:r>
            <a:r>
              <a:rPr lang="en-US" altLang="ja-JP" sz="1800" b="1">
                <a:latin typeface="Arial" charset="0"/>
              </a:rPr>
              <a:t>"throw yourself from the temple")</a:t>
            </a:r>
            <a:endParaRPr lang="en-US" sz="1400" b="1"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4286"/>
                                        </p:tgtEl>
                                        <p:attrNameLst>
                                          <p:attrName>style.visibility</p:attrName>
                                        </p:attrNameLst>
                                      </p:cBhvr>
                                      <p:to>
                                        <p:strVal val="visible"/>
                                      </p:to>
                                    </p:set>
                                    <p:anim calcmode="lin" valueType="num">
                                      <p:cBhvr>
                                        <p:cTn id="7" dur="1000" fill="hold"/>
                                        <p:tgtEl>
                                          <p:spTgt spid="54286"/>
                                        </p:tgtEl>
                                        <p:attrNameLst>
                                          <p:attrName>ppt_w</p:attrName>
                                        </p:attrNameLst>
                                      </p:cBhvr>
                                      <p:tavLst>
                                        <p:tav tm="0">
                                          <p:val>
                                            <p:fltVal val="0"/>
                                          </p:val>
                                        </p:tav>
                                        <p:tav tm="100000">
                                          <p:val>
                                            <p:strVal val="#ppt_w"/>
                                          </p:val>
                                        </p:tav>
                                      </p:tavLst>
                                    </p:anim>
                                    <p:anim calcmode="lin" valueType="num">
                                      <p:cBhvr>
                                        <p:cTn id="8" dur="1000" fill="hold"/>
                                        <p:tgtEl>
                                          <p:spTgt spid="54286"/>
                                        </p:tgtEl>
                                        <p:attrNameLst>
                                          <p:attrName>ppt_h</p:attrName>
                                        </p:attrNameLst>
                                      </p:cBhvr>
                                      <p:tavLst>
                                        <p:tav tm="0">
                                          <p:val>
                                            <p:fltVal val="0"/>
                                          </p:val>
                                        </p:tav>
                                        <p:tav tm="100000">
                                          <p:val>
                                            <p:strVal val="#ppt_h"/>
                                          </p:val>
                                        </p:tav>
                                      </p:tavLst>
                                    </p:anim>
                                    <p:anim calcmode="lin" valueType="num">
                                      <p:cBhvr>
                                        <p:cTn id="9" dur="1000" fill="hold"/>
                                        <p:tgtEl>
                                          <p:spTgt spid="542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42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54278"/>
                                        </p:tgtEl>
                                        <p:attrNameLst>
                                          <p:attrName>style.visibility</p:attrName>
                                        </p:attrNameLst>
                                      </p:cBhvr>
                                      <p:to>
                                        <p:strVal val="visible"/>
                                      </p:to>
                                    </p:set>
                                    <p:anim calcmode="lin" valueType="num">
                                      <p:cBhvr>
                                        <p:cTn id="15" dur="1000" fill="hold"/>
                                        <p:tgtEl>
                                          <p:spTgt spid="54278"/>
                                        </p:tgtEl>
                                        <p:attrNameLst>
                                          <p:attrName>ppt_w</p:attrName>
                                        </p:attrNameLst>
                                      </p:cBhvr>
                                      <p:tavLst>
                                        <p:tav tm="0">
                                          <p:val>
                                            <p:fltVal val="0"/>
                                          </p:val>
                                        </p:tav>
                                        <p:tav tm="100000">
                                          <p:val>
                                            <p:strVal val="#ppt_w"/>
                                          </p:val>
                                        </p:tav>
                                      </p:tavLst>
                                    </p:anim>
                                    <p:anim calcmode="lin" valueType="num">
                                      <p:cBhvr>
                                        <p:cTn id="16" dur="1000" fill="hold"/>
                                        <p:tgtEl>
                                          <p:spTgt spid="54278"/>
                                        </p:tgtEl>
                                        <p:attrNameLst>
                                          <p:attrName>ppt_h</p:attrName>
                                        </p:attrNameLst>
                                      </p:cBhvr>
                                      <p:tavLst>
                                        <p:tav tm="0">
                                          <p:val>
                                            <p:fltVal val="0"/>
                                          </p:val>
                                        </p:tav>
                                        <p:tav tm="100000">
                                          <p:val>
                                            <p:strVal val="#ppt_h"/>
                                          </p:val>
                                        </p:tav>
                                      </p:tavLst>
                                    </p:anim>
                                    <p:anim calcmode="lin" valueType="num">
                                      <p:cBhvr>
                                        <p:cTn id="17" dur="1000" fill="hold"/>
                                        <p:tgtEl>
                                          <p:spTgt spid="5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54279"/>
                                        </p:tgtEl>
                                        <p:attrNameLst>
                                          <p:attrName>style.visibility</p:attrName>
                                        </p:attrNameLst>
                                      </p:cBhvr>
                                      <p:to>
                                        <p:strVal val="visible"/>
                                      </p:to>
                                    </p:set>
                                    <p:anim calcmode="lin" valueType="num">
                                      <p:cBhvr>
                                        <p:cTn id="23" dur="1000" fill="hold"/>
                                        <p:tgtEl>
                                          <p:spTgt spid="54279"/>
                                        </p:tgtEl>
                                        <p:attrNameLst>
                                          <p:attrName>ppt_w</p:attrName>
                                        </p:attrNameLst>
                                      </p:cBhvr>
                                      <p:tavLst>
                                        <p:tav tm="0">
                                          <p:val>
                                            <p:fltVal val="0"/>
                                          </p:val>
                                        </p:tav>
                                        <p:tav tm="100000">
                                          <p:val>
                                            <p:strVal val="#ppt_w"/>
                                          </p:val>
                                        </p:tav>
                                      </p:tavLst>
                                    </p:anim>
                                    <p:anim calcmode="lin" valueType="num">
                                      <p:cBhvr>
                                        <p:cTn id="24" dur="1000" fill="hold"/>
                                        <p:tgtEl>
                                          <p:spTgt spid="54279"/>
                                        </p:tgtEl>
                                        <p:attrNameLst>
                                          <p:attrName>ppt_h</p:attrName>
                                        </p:attrNameLst>
                                      </p:cBhvr>
                                      <p:tavLst>
                                        <p:tav tm="0">
                                          <p:val>
                                            <p:fltVal val="0"/>
                                          </p:val>
                                        </p:tav>
                                        <p:tav tm="100000">
                                          <p:val>
                                            <p:strVal val="#ppt_h"/>
                                          </p:val>
                                        </p:tav>
                                      </p:tavLst>
                                    </p:anim>
                                    <p:anim calcmode="lin" valueType="num">
                                      <p:cBhvr>
                                        <p:cTn id="25" dur="1000" fill="hold"/>
                                        <p:tgtEl>
                                          <p:spTgt spid="5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54287"/>
                                        </p:tgtEl>
                                        <p:attrNameLst>
                                          <p:attrName>style.visibility</p:attrName>
                                        </p:attrNameLst>
                                      </p:cBhvr>
                                      <p:to>
                                        <p:strVal val="visible"/>
                                      </p:to>
                                    </p:set>
                                    <p:anim calcmode="lin" valueType="num">
                                      <p:cBhvr>
                                        <p:cTn id="31" dur="1000" fill="hold"/>
                                        <p:tgtEl>
                                          <p:spTgt spid="54287"/>
                                        </p:tgtEl>
                                        <p:attrNameLst>
                                          <p:attrName>ppt_w</p:attrName>
                                        </p:attrNameLst>
                                      </p:cBhvr>
                                      <p:tavLst>
                                        <p:tav tm="0">
                                          <p:val>
                                            <p:fltVal val="0"/>
                                          </p:val>
                                        </p:tav>
                                        <p:tav tm="100000">
                                          <p:val>
                                            <p:strVal val="#ppt_w"/>
                                          </p:val>
                                        </p:tav>
                                      </p:tavLst>
                                    </p:anim>
                                    <p:anim calcmode="lin" valueType="num">
                                      <p:cBhvr>
                                        <p:cTn id="32" dur="1000" fill="hold"/>
                                        <p:tgtEl>
                                          <p:spTgt spid="54287"/>
                                        </p:tgtEl>
                                        <p:attrNameLst>
                                          <p:attrName>ppt_h</p:attrName>
                                        </p:attrNameLst>
                                      </p:cBhvr>
                                      <p:tavLst>
                                        <p:tav tm="0">
                                          <p:val>
                                            <p:fltVal val="0"/>
                                          </p:val>
                                        </p:tav>
                                        <p:tav tm="100000">
                                          <p:val>
                                            <p:strVal val="#ppt_h"/>
                                          </p:val>
                                        </p:tav>
                                      </p:tavLst>
                                    </p:anim>
                                    <p:anim calcmode="lin" valueType="num">
                                      <p:cBhvr>
                                        <p:cTn id="33" dur="1000" fill="hold"/>
                                        <p:tgtEl>
                                          <p:spTgt spid="542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42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54280"/>
                                        </p:tgtEl>
                                        <p:attrNameLst>
                                          <p:attrName>style.visibility</p:attrName>
                                        </p:attrNameLst>
                                      </p:cBhvr>
                                      <p:to>
                                        <p:strVal val="visible"/>
                                      </p:to>
                                    </p:set>
                                    <p:anim calcmode="lin" valueType="num">
                                      <p:cBhvr>
                                        <p:cTn id="39" dur="1000" fill="hold"/>
                                        <p:tgtEl>
                                          <p:spTgt spid="54280"/>
                                        </p:tgtEl>
                                        <p:attrNameLst>
                                          <p:attrName>ppt_w</p:attrName>
                                        </p:attrNameLst>
                                      </p:cBhvr>
                                      <p:tavLst>
                                        <p:tav tm="0">
                                          <p:val>
                                            <p:fltVal val="0"/>
                                          </p:val>
                                        </p:tav>
                                        <p:tav tm="100000">
                                          <p:val>
                                            <p:strVal val="#ppt_w"/>
                                          </p:val>
                                        </p:tav>
                                      </p:tavLst>
                                    </p:anim>
                                    <p:anim calcmode="lin" valueType="num">
                                      <p:cBhvr>
                                        <p:cTn id="40" dur="1000" fill="hold"/>
                                        <p:tgtEl>
                                          <p:spTgt spid="54280"/>
                                        </p:tgtEl>
                                        <p:attrNameLst>
                                          <p:attrName>ppt_h</p:attrName>
                                        </p:attrNameLst>
                                      </p:cBhvr>
                                      <p:tavLst>
                                        <p:tav tm="0">
                                          <p:val>
                                            <p:fltVal val="0"/>
                                          </p:val>
                                        </p:tav>
                                        <p:tav tm="100000">
                                          <p:val>
                                            <p:strVal val="#ppt_h"/>
                                          </p:val>
                                        </p:tav>
                                      </p:tavLst>
                                    </p:anim>
                                    <p:anim calcmode="lin" valueType="num">
                                      <p:cBhvr>
                                        <p:cTn id="41" dur="1000" fill="hold"/>
                                        <p:tgtEl>
                                          <p:spTgt spid="5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54281"/>
                                        </p:tgtEl>
                                        <p:attrNameLst>
                                          <p:attrName>style.visibility</p:attrName>
                                        </p:attrNameLst>
                                      </p:cBhvr>
                                      <p:to>
                                        <p:strVal val="visible"/>
                                      </p:to>
                                    </p:set>
                                    <p:anim calcmode="lin" valueType="num">
                                      <p:cBhvr>
                                        <p:cTn id="47" dur="1000" fill="hold"/>
                                        <p:tgtEl>
                                          <p:spTgt spid="54281"/>
                                        </p:tgtEl>
                                        <p:attrNameLst>
                                          <p:attrName>ppt_w</p:attrName>
                                        </p:attrNameLst>
                                      </p:cBhvr>
                                      <p:tavLst>
                                        <p:tav tm="0">
                                          <p:val>
                                            <p:fltVal val="0"/>
                                          </p:val>
                                        </p:tav>
                                        <p:tav tm="100000">
                                          <p:val>
                                            <p:strVal val="#ppt_w"/>
                                          </p:val>
                                        </p:tav>
                                      </p:tavLst>
                                    </p:anim>
                                    <p:anim calcmode="lin" valueType="num">
                                      <p:cBhvr>
                                        <p:cTn id="48" dur="1000" fill="hold"/>
                                        <p:tgtEl>
                                          <p:spTgt spid="54281"/>
                                        </p:tgtEl>
                                        <p:attrNameLst>
                                          <p:attrName>ppt_h</p:attrName>
                                        </p:attrNameLst>
                                      </p:cBhvr>
                                      <p:tavLst>
                                        <p:tav tm="0">
                                          <p:val>
                                            <p:fltVal val="0"/>
                                          </p:val>
                                        </p:tav>
                                        <p:tav tm="100000">
                                          <p:val>
                                            <p:strVal val="#ppt_h"/>
                                          </p:val>
                                        </p:tav>
                                      </p:tavLst>
                                    </p:anim>
                                    <p:anim calcmode="lin" valueType="num">
                                      <p:cBhvr>
                                        <p:cTn id="49" dur="1000" fill="hold"/>
                                        <p:tgtEl>
                                          <p:spTgt spid="5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5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54288"/>
                                        </p:tgtEl>
                                        <p:attrNameLst>
                                          <p:attrName>style.visibility</p:attrName>
                                        </p:attrNameLst>
                                      </p:cBhvr>
                                      <p:to>
                                        <p:strVal val="visible"/>
                                      </p:to>
                                    </p:set>
                                    <p:anim calcmode="lin" valueType="num">
                                      <p:cBhvr>
                                        <p:cTn id="55" dur="1000" fill="hold"/>
                                        <p:tgtEl>
                                          <p:spTgt spid="54288"/>
                                        </p:tgtEl>
                                        <p:attrNameLst>
                                          <p:attrName>ppt_w</p:attrName>
                                        </p:attrNameLst>
                                      </p:cBhvr>
                                      <p:tavLst>
                                        <p:tav tm="0">
                                          <p:val>
                                            <p:fltVal val="0"/>
                                          </p:val>
                                        </p:tav>
                                        <p:tav tm="100000">
                                          <p:val>
                                            <p:strVal val="#ppt_w"/>
                                          </p:val>
                                        </p:tav>
                                      </p:tavLst>
                                    </p:anim>
                                    <p:anim calcmode="lin" valueType="num">
                                      <p:cBhvr>
                                        <p:cTn id="56" dur="1000" fill="hold"/>
                                        <p:tgtEl>
                                          <p:spTgt spid="54288"/>
                                        </p:tgtEl>
                                        <p:attrNameLst>
                                          <p:attrName>ppt_h</p:attrName>
                                        </p:attrNameLst>
                                      </p:cBhvr>
                                      <p:tavLst>
                                        <p:tav tm="0">
                                          <p:val>
                                            <p:fltVal val="0"/>
                                          </p:val>
                                        </p:tav>
                                        <p:tav tm="100000">
                                          <p:val>
                                            <p:strVal val="#ppt_h"/>
                                          </p:val>
                                        </p:tav>
                                      </p:tavLst>
                                    </p:anim>
                                    <p:anim calcmode="lin" valueType="num">
                                      <p:cBhvr>
                                        <p:cTn id="57" dur="1000" fill="hold"/>
                                        <p:tgtEl>
                                          <p:spTgt spid="5428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5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54282"/>
                                        </p:tgtEl>
                                        <p:attrNameLst>
                                          <p:attrName>style.visibility</p:attrName>
                                        </p:attrNameLst>
                                      </p:cBhvr>
                                      <p:to>
                                        <p:strVal val="visible"/>
                                      </p:to>
                                    </p:set>
                                    <p:anim calcmode="lin" valueType="num">
                                      <p:cBhvr>
                                        <p:cTn id="63" dur="1000" fill="hold"/>
                                        <p:tgtEl>
                                          <p:spTgt spid="54282"/>
                                        </p:tgtEl>
                                        <p:attrNameLst>
                                          <p:attrName>ppt_w</p:attrName>
                                        </p:attrNameLst>
                                      </p:cBhvr>
                                      <p:tavLst>
                                        <p:tav tm="0">
                                          <p:val>
                                            <p:fltVal val="0"/>
                                          </p:val>
                                        </p:tav>
                                        <p:tav tm="100000">
                                          <p:val>
                                            <p:strVal val="#ppt_w"/>
                                          </p:val>
                                        </p:tav>
                                      </p:tavLst>
                                    </p:anim>
                                    <p:anim calcmode="lin" valueType="num">
                                      <p:cBhvr>
                                        <p:cTn id="64" dur="1000" fill="hold"/>
                                        <p:tgtEl>
                                          <p:spTgt spid="54282"/>
                                        </p:tgtEl>
                                        <p:attrNameLst>
                                          <p:attrName>ppt_h</p:attrName>
                                        </p:attrNameLst>
                                      </p:cBhvr>
                                      <p:tavLst>
                                        <p:tav tm="0">
                                          <p:val>
                                            <p:fltVal val="0"/>
                                          </p:val>
                                        </p:tav>
                                        <p:tav tm="100000">
                                          <p:val>
                                            <p:strVal val="#ppt_h"/>
                                          </p:val>
                                        </p:tav>
                                      </p:tavLst>
                                    </p:anim>
                                    <p:anim calcmode="lin" valueType="num">
                                      <p:cBhvr>
                                        <p:cTn id="65" dur="1000" fill="hold"/>
                                        <p:tgtEl>
                                          <p:spTgt spid="5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5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54283"/>
                                        </p:tgtEl>
                                        <p:attrNameLst>
                                          <p:attrName>style.visibility</p:attrName>
                                        </p:attrNameLst>
                                      </p:cBhvr>
                                      <p:to>
                                        <p:strVal val="visible"/>
                                      </p:to>
                                    </p:set>
                                    <p:anim calcmode="lin" valueType="num">
                                      <p:cBhvr>
                                        <p:cTn id="71" dur="1000" fill="hold"/>
                                        <p:tgtEl>
                                          <p:spTgt spid="54283"/>
                                        </p:tgtEl>
                                        <p:attrNameLst>
                                          <p:attrName>ppt_w</p:attrName>
                                        </p:attrNameLst>
                                      </p:cBhvr>
                                      <p:tavLst>
                                        <p:tav tm="0">
                                          <p:val>
                                            <p:fltVal val="0"/>
                                          </p:val>
                                        </p:tav>
                                        <p:tav tm="100000">
                                          <p:val>
                                            <p:strVal val="#ppt_w"/>
                                          </p:val>
                                        </p:tav>
                                      </p:tavLst>
                                    </p:anim>
                                    <p:anim calcmode="lin" valueType="num">
                                      <p:cBhvr>
                                        <p:cTn id="72" dur="1000" fill="hold"/>
                                        <p:tgtEl>
                                          <p:spTgt spid="54283"/>
                                        </p:tgtEl>
                                        <p:attrNameLst>
                                          <p:attrName>ppt_h</p:attrName>
                                        </p:attrNameLst>
                                      </p:cBhvr>
                                      <p:tavLst>
                                        <p:tav tm="0">
                                          <p:val>
                                            <p:fltVal val="0"/>
                                          </p:val>
                                        </p:tav>
                                        <p:tav tm="100000">
                                          <p:val>
                                            <p:strVal val="#ppt_h"/>
                                          </p:val>
                                        </p:tav>
                                      </p:tavLst>
                                    </p:anim>
                                    <p:anim calcmode="lin" valueType="num">
                                      <p:cBhvr>
                                        <p:cTn id="73" dur="1000" fill="hold"/>
                                        <p:tgtEl>
                                          <p:spTgt spid="5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5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4289"/>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54290"/>
                                        </p:tgtEl>
                                        <p:attrNameLst>
                                          <p:attrName>style.visibility</p:attrName>
                                        </p:attrNameLst>
                                      </p:cBhvr>
                                      <p:to>
                                        <p:strVal val="visible"/>
                                      </p:to>
                                    </p:set>
                                    <p:anim calcmode="lin" valueType="num">
                                      <p:cBhvr>
                                        <p:cTn id="83" dur="1000" fill="hold"/>
                                        <p:tgtEl>
                                          <p:spTgt spid="54290"/>
                                        </p:tgtEl>
                                        <p:attrNameLst>
                                          <p:attrName>ppt_w</p:attrName>
                                        </p:attrNameLst>
                                      </p:cBhvr>
                                      <p:tavLst>
                                        <p:tav tm="0">
                                          <p:val>
                                            <p:fltVal val="0"/>
                                          </p:val>
                                        </p:tav>
                                        <p:tav tm="100000">
                                          <p:val>
                                            <p:strVal val="#ppt_w"/>
                                          </p:val>
                                        </p:tav>
                                      </p:tavLst>
                                    </p:anim>
                                    <p:anim calcmode="lin" valueType="num">
                                      <p:cBhvr>
                                        <p:cTn id="84" dur="1000" fill="hold"/>
                                        <p:tgtEl>
                                          <p:spTgt spid="54290"/>
                                        </p:tgtEl>
                                        <p:attrNameLst>
                                          <p:attrName>ppt_h</p:attrName>
                                        </p:attrNameLst>
                                      </p:cBhvr>
                                      <p:tavLst>
                                        <p:tav tm="0">
                                          <p:val>
                                            <p:fltVal val="0"/>
                                          </p:val>
                                        </p:tav>
                                        <p:tav tm="100000">
                                          <p:val>
                                            <p:strVal val="#ppt_h"/>
                                          </p:val>
                                        </p:tav>
                                      </p:tavLst>
                                    </p:anim>
                                    <p:anim calcmode="lin" valueType="num">
                                      <p:cBhvr>
                                        <p:cTn id="85" dur="1000" fill="hold"/>
                                        <p:tgtEl>
                                          <p:spTgt spid="54290"/>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5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54291"/>
                                        </p:tgtEl>
                                        <p:attrNameLst>
                                          <p:attrName>style.visibility</p:attrName>
                                        </p:attrNameLst>
                                      </p:cBhvr>
                                      <p:to>
                                        <p:strVal val="visible"/>
                                      </p:to>
                                    </p:set>
                                    <p:anim calcmode="lin" valueType="num">
                                      <p:cBhvr>
                                        <p:cTn id="91" dur="1000" fill="hold"/>
                                        <p:tgtEl>
                                          <p:spTgt spid="54291"/>
                                        </p:tgtEl>
                                        <p:attrNameLst>
                                          <p:attrName>ppt_w</p:attrName>
                                        </p:attrNameLst>
                                      </p:cBhvr>
                                      <p:tavLst>
                                        <p:tav tm="0">
                                          <p:val>
                                            <p:fltVal val="0"/>
                                          </p:val>
                                        </p:tav>
                                        <p:tav tm="100000">
                                          <p:val>
                                            <p:strVal val="#ppt_w"/>
                                          </p:val>
                                        </p:tav>
                                      </p:tavLst>
                                    </p:anim>
                                    <p:anim calcmode="lin" valueType="num">
                                      <p:cBhvr>
                                        <p:cTn id="92" dur="1000" fill="hold"/>
                                        <p:tgtEl>
                                          <p:spTgt spid="54291"/>
                                        </p:tgtEl>
                                        <p:attrNameLst>
                                          <p:attrName>ppt_h</p:attrName>
                                        </p:attrNameLst>
                                      </p:cBhvr>
                                      <p:tavLst>
                                        <p:tav tm="0">
                                          <p:val>
                                            <p:fltVal val="0"/>
                                          </p:val>
                                        </p:tav>
                                        <p:tav tm="100000">
                                          <p:val>
                                            <p:strVal val="#ppt_h"/>
                                          </p:val>
                                        </p:tav>
                                      </p:tavLst>
                                    </p:anim>
                                    <p:anim calcmode="lin" valueType="num">
                                      <p:cBhvr>
                                        <p:cTn id="93" dur="1000" fill="hold"/>
                                        <p:tgtEl>
                                          <p:spTgt spid="54291"/>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542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54292"/>
                                        </p:tgtEl>
                                        <p:attrNameLst>
                                          <p:attrName>style.visibility</p:attrName>
                                        </p:attrNameLst>
                                      </p:cBhvr>
                                      <p:to>
                                        <p:strVal val="visible"/>
                                      </p:to>
                                    </p:set>
                                    <p:anim calcmode="lin" valueType="num">
                                      <p:cBhvr>
                                        <p:cTn id="99" dur="1000" fill="hold"/>
                                        <p:tgtEl>
                                          <p:spTgt spid="54292"/>
                                        </p:tgtEl>
                                        <p:attrNameLst>
                                          <p:attrName>ppt_w</p:attrName>
                                        </p:attrNameLst>
                                      </p:cBhvr>
                                      <p:tavLst>
                                        <p:tav tm="0">
                                          <p:val>
                                            <p:fltVal val="0"/>
                                          </p:val>
                                        </p:tav>
                                        <p:tav tm="100000">
                                          <p:val>
                                            <p:strVal val="#ppt_w"/>
                                          </p:val>
                                        </p:tav>
                                      </p:tavLst>
                                    </p:anim>
                                    <p:anim calcmode="lin" valueType="num">
                                      <p:cBhvr>
                                        <p:cTn id="100" dur="1000" fill="hold"/>
                                        <p:tgtEl>
                                          <p:spTgt spid="54292"/>
                                        </p:tgtEl>
                                        <p:attrNameLst>
                                          <p:attrName>ppt_h</p:attrName>
                                        </p:attrNameLst>
                                      </p:cBhvr>
                                      <p:tavLst>
                                        <p:tav tm="0">
                                          <p:val>
                                            <p:fltVal val="0"/>
                                          </p:val>
                                        </p:tav>
                                        <p:tav tm="100000">
                                          <p:val>
                                            <p:strVal val="#ppt_h"/>
                                          </p:val>
                                        </p:tav>
                                      </p:tavLst>
                                    </p:anim>
                                    <p:anim calcmode="lin" valueType="num">
                                      <p:cBhvr>
                                        <p:cTn id="101" dur="1000" fill="hold"/>
                                        <p:tgtEl>
                                          <p:spTgt spid="54292"/>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5429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p:bldP spid="54279" grpId="0"/>
      <p:bldP spid="54280" grpId="0"/>
      <p:bldP spid="54281" grpId="0"/>
      <p:bldP spid="54282" grpId="0"/>
      <p:bldP spid="54283" grpId="0"/>
      <p:bldP spid="54286" grpId="0"/>
      <p:bldP spid="54287" grpId="0"/>
      <p:bldP spid="54288" grpId="0"/>
      <p:bldP spid="54289" grpId="0" animBg="1"/>
      <p:bldP spid="54290" grpId="0"/>
      <p:bldP spid="54291" grpId="0"/>
      <p:bldP spid="5429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729135"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i="1" dirty="0">
                <a:solidFill>
                  <a:srgbClr val="FFFF00"/>
                </a:solidFill>
                <a:effectLst>
                  <a:outerShdw blurRad="288925" dist="127000" dir="2700000" algn="tl" rotWithShape="0">
                    <a:srgbClr val="000000">
                      <a:alpha val="43000"/>
                    </a:srgbClr>
                  </a:outerShdw>
                </a:effectLst>
                <a:latin typeface="Arial"/>
                <a:ea typeface="+mn-ea"/>
                <a:cs typeface="Arial"/>
              </a:rPr>
              <a:t>Deception</a:t>
            </a: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 </a:t>
            </a:r>
            <a:b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b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(2:18-29)</a:t>
            </a:r>
          </a:p>
        </p:txBody>
      </p:sp>
      <p:sp>
        <p:nvSpPr>
          <p:cNvPr id="6" name="Text Box 3">
            <a:extLst>
              <a:ext uri="{FF2B5EF4-FFF2-40B4-BE49-F238E27FC236}">
                <a16:creationId xmlns:a16="http://schemas.microsoft.com/office/drawing/2014/main" id="{D0A6FAF5-8AD2-0F45-AB6D-63D1B3BD32A8}"/>
              </a:ext>
            </a:extLst>
          </p:cNvPr>
          <p:cNvSpPr txBox="1">
            <a:spLocks noChangeArrowheads="1"/>
          </p:cNvSpPr>
          <p:nvPr/>
        </p:nvSpPr>
        <p:spPr bwMode="auto">
          <a:xfrm>
            <a:off x="22142"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i="1" dirty="0">
                <a:solidFill>
                  <a:srgbClr val="FFFF00"/>
                </a:solidFill>
                <a:effectLst>
                  <a:outerShdw blurRad="288925" dist="127000" dir="2700000" algn="tl" rotWithShape="0">
                    <a:srgbClr val="000000">
                      <a:alpha val="43000"/>
                    </a:srgbClr>
                  </a:outerShdw>
                </a:effectLst>
                <a:latin typeface="Arial"/>
                <a:ea typeface="+mn-ea"/>
                <a:cs typeface="Arial"/>
              </a:rPr>
              <a:t>Worldliness</a:t>
            </a:r>
            <a:b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b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(2:15-17)</a:t>
            </a:r>
          </a:p>
        </p:txBody>
      </p:sp>
      <p:sp>
        <p:nvSpPr>
          <p:cNvPr id="7" name="Text Box 3">
            <a:extLst>
              <a:ext uri="{FF2B5EF4-FFF2-40B4-BE49-F238E27FC236}">
                <a16:creationId xmlns:a16="http://schemas.microsoft.com/office/drawing/2014/main" id="{DF059F34-E7A2-D842-8CED-A6F92FB6FF75}"/>
              </a:ext>
            </a:extLst>
          </p:cNvPr>
          <p:cNvSpPr txBox="1">
            <a:spLocks noChangeArrowheads="1"/>
          </p:cNvSpPr>
          <p:nvPr/>
        </p:nvSpPr>
        <p:spPr bwMode="auto">
          <a:xfrm>
            <a:off x="9840" y="65720"/>
            <a:ext cx="913416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Avoid two hindrances to obedience to fight early Gnosticism (2:15-29).</a:t>
            </a:r>
          </a:p>
        </p:txBody>
      </p:sp>
    </p:spTree>
    <p:extLst>
      <p:ext uri="{BB962C8B-B14F-4D97-AF65-F5344CB8AC3E}">
        <p14:creationId xmlns:p14="http://schemas.microsoft.com/office/powerpoint/2010/main" val="444904970"/>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91169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Dear children, the last hour is here. You have heard that the Antichrist is coming, and already many such antichrists have appeared. From this we know that the last hour has come.  </a:t>
            </a:r>
            <a:r>
              <a:rPr lang="en-US" sz="3200" b="1" baseline="30000" dirty="0">
                <a:effectLst>
                  <a:glow rad="127000">
                    <a:schemeClr val="tx1"/>
                  </a:glow>
                </a:effectLst>
                <a:latin typeface="Arial" charset="0"/>
                <a:ea typeface="ＭＳ Ｐゴシック" charset="0"/>
                <a:cs typeface="ＭＳ Ｐゴシック" charset="0"/>
              </a:rPr>
              <a:t>19 </a:t>
            </a:r>
            <a:r>
              <a:rPr lang="en-US" sz="3200" b="1" dirty="0">
                <a:effectLst>
                  <a:glow rad="127000">
                    <a:schemeClr val="tx1"/>
                  </a:glow>
                </a:effectLst>
                <a:latin typeface="Arial" charset="0"/>
                <a:ea typeface="ＭＳ Ｐゴシック" charset="0"/>
                <a:cs typeface="ＭＳ Ｐゴシック" charset="0"/>
              </a:rPr>
              <a:t>These people left our churches, but they never really belonged with us; otherwise they would have stayed with us. When they left, it proved that they did not belong with us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(1 John 2:18-19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53250" name="Picture 2">
            <a:extLst>
              <a:ext uri="{FF2B5EF4-FFF2-40B4-BE49-F238E27FC236}">
                <a16:creationId xmlns:a16="http://schemas.microsoft.com/office/drawing/2014/main" id="{9E0D7D69-DE83-0D47-B3B4-E083A01CF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314" y="4643784"/>
            <a:ext cx="4445372" cy="223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81541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en-US" b="1" dirty="0">
                <a:latin typeface="Arial"/>
                <a:ea typeface="+mj-ea"/>
                <a:cs typeface="Arial"/>
              </a:rPr>
              <a:t>The Anointing of the Spirit</a:t>
            </a:r>
          </a:p>
        </p:txBody>
      </p:sp>
      <p:sp>
        <p:nvSpPr>
          <p:cNvPr id="625667" name="Rectangle 3"/>
          <p:cNvSpPr>
            <a:spLocks noGrp="1" noChangeArrowheads="1"/>
          </p:cNvSpPr>
          <p:nvPr>
            <p:ph type="subTitle" idx="1"/>
          </p:nvPr>
        </p:nvSpPr>
        <p:spPr>
          <a:xfrm>
            <a:off x="685800" y="1916113"/>
            <a:ext cx="7772400" cy="4033837"/>
          </a:xfrm>
        </p:spPr>
        <p:txBody>
          <a:bodyPr/>
          <a:lstStyle/>
          <a:p>
            <a:pPr algn="l">
              <a:defRPr/>
            </a:pPr>
            <a:r>
              <a:rPr lang="ru-RU" baseline="30000" dirty="0">
                <a:latin typeface="Arial"/>
                <a:cs typeface="Arial"/>
              </a:rPr>
              <a:t>"</a:t>
            </a:r>
            <a:r>
              <a:rPr lang="en-US" dirty="0">
                <a:latin typeface="Arial"/>
                <a:ea typeface="+mn-ea"/>
                <a:cs typeface="Arial"/>
              </a:rPr>
              <a:t>But </a:t>
            </a:r>
            <a:r>
              <a:rPr lang="en-US" dirty="0">
                <a:solidFill>
                  <a:srgbClr val="FFFF00"/>
                </a:solidFill>
                <a:latin typeface="Arial"/>
                <a:ea typeface="+mn-ea"/>
                <a:cs typeface="Arial"/>
              </a:rPr>
              <a:t>you have an anointing</a:t>
            </a:r>
            <a:r>
              <a:rPr lang="en-US" dirty="0">
                <a:latin typeface="Arial"/>
                <a:ea typeface="+mn-ea"/>
                <a:cs typeface="Arial"/>
              </a:rPr>
              <a:t> from the Holy One, and all of you know the truth…</a:t>
            </a:r>
            <a:r>
              <a:rPr lang="en-US" baseline="30000" dirty="0">
                <a:latin typeface="Arial"/>
                <a:cs typeface="Arial"/>
              </a:rPr>
              <a:t>27</a:t>
            </a:r>
            <a:r>
              <a:rPr lang="en-US" dirty="0">
                <a:latin typeface="Arial"/>
                <a:cs typeface="Arial"/>
              </a:rPr>
              <a:t>As for you, </a:t>
            </a:r>
            <a:r>
              <a:rPr lang="en-US" dirty="0">
                <a:solidFill>
                  <a:srgbClr val="FFFF00"/>
                </a:solidFill>
                <a:latin typeface="Arial"/>
                <a:cs typeface="Arial"/>
              </a:rPr>
              <a:t>the anointing you received from him remains in you</a:t>
            </a:r>
            <a:r>
              <a:rPr lang="en-US" dirty="0">
                <a:latin typeface="Arial"/>
                <a:cs typeface="Arial"/>
              </a:rPr>
              <a:t>, and you do not need anyone to teach you. But as his anointing teaches you about all things and as that anointing is real, not counterfeit—just as it has taught you, remain in him</a:t>
            </a:r>
            <a:r>
              <a:rPr lang="ru-RU" dirty="0">
                <a:latin typeface="Arial"/>
                <a:cs typeface="Arial"/>
              </a:rPr>
              <a:t>"</a:t>
            </a:r>
            <a:r>
              <a:rPr lang="en-US" dirty="0">
                <a:latin typeface="Arial"/>
                <a:cs typeface="Arial"/>
              </a:rPr>
              <a:t> (1 John 2:20, 27)</a:t>
            </a:r>
            <a:endParaRPr lang="en-US" dirty="0">
              <a:latin typeface="Arial"/>
              <a:ea typeface="+mn-ea"/>
              <a:cs typeface="Arial"/>
            </a:endParaRPr>
          </a:p>
        </p:txBody>
      </p:sp>
      <p:sp>
        <p:nvSpPr>
          <p:cNvPr id="313347"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61837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en-US" b="1" dirty="0">
                <a:latin typeface="Arial"/>
                <a:ea typeface="+mj-ea"/>
                <a:cs typeface="Arial"/>
              </a:rPr>
              <a:t>Ryrie on the Anointing</a:t>
            </a:r>
          </a:p>
        </p:txBody>
      </p:sp>
      <p:sp>
        <p:nvSpPr>
          <p:cNvPr id="625667" name="Rectangle 3"/>
          <p:cNvSpPr>
            <a:spLocks noGrp="1" noChangeArrowheads="1"/>
          </p:cNvSpPr>
          <p:nvPr>
            <p:ph type="subTitle" idx="1"/>
          </p:nvPr>
        </p:nvSpPr>
        <p:spPr>
          <a:xfrm>
            <a:off x="685800" y="1773238"/>
            <a:ext cx="7772400" cy="4464050"/>
          </a:xfrm>
        </p:spPr>
        <p:txBody>
          <a:bodyPr anchor="t"/>
          <a:lstStyle/>
          <a:p>
            <a:pPr algn="l">
              <a:defRPr/>
            </a:pPr>
            <a:r>
              <a:rPr lang="ru-RU" dirty="0">
                <a:latin typeface="Arial"/>
                <a:cs typeface="Arial"/>
              </a:rPr>
              <a:t>"</a:t>
            </a:r>
            <a:r>
              <a:rPr lang="en-US" dirty="0">
                <a:latin typeface="Arial"/>
                <a:cs typeface="Arial"/>
              </a:rPr>
              <a:t>The difference between the anointing and indwelling seems to lie in their distinct purposes.  The </a:t>
            </a:r>
            <a:r>
              <a:rPr lang="en-US" dirty="0">
                <a:solidFill>
                  <a:srgbClr val="FFFF00"/>
                </a:solidFill>
                <a:latin typeface="Arial"/>
                <a:cs typeface="Arial"/>
              </a:rPr>
              <a:t>indwelling</a:t>
            </a:r>
            <a:r>
              <a:rPr lang="en-US" dirty="0">
                <a:latin typeface="Arial"/>
                <a:cs typeface="Arial"/>
              </a:rPr>
              <a:t> brings the </a:t>
            </a:r>
            <a:r>
              <a:rPr lang="en-US" dirty="0">
                <a:solidFill>
                  <a:srgbClr val="FFFF00"/>
                </a:solidFill>
                <a:latin typeface="Arial"/>
                <a:cs typeface="Arial"/>
              </a:rPr>
              <a:t>presence</a:t>
            </a:r>
            <a:r>
              <a:rPr lang="en-US" dirty="0">
                <a:latin typeface="Arial"/>
                <a:cs typeface="Arial"/>
              </a:rPr>
              <a:t> of God into the life of the believer.  The </a:t>
            </a:r>
            <a:r>
              <a:rPr lang="en-US" dirty="0">
                <a:solidFill>
                  <a:srgbClr val="FFFF00"/>
                </a:solidFill>
                <a:latin typeface="Arial"/>
                <a:cs typeface="Arial"/>
              </a:rPr>
              <a:t>anointing</a:t>
            </a:r>
            <a:r>
              <a:rPr lang="en-US" dirty="0">
                <a:latin typeface="Arial"/>
                <a:cs typeface="Arial"/>
              </a:rPr>
              <a:t>, as far as the believer is concerned, is that he </a:t>
            </a:r>
            <a:r>
              <a:rPr lang="en-US" dirty="0">
                <a:solidFill>
                  <a:srgbClr val="FFFF00"/>
                </a:solidFill>
                <a:latin typeface="Arial"/>
                <a:cs typeface="Arial"/>
              </a:rPr>
              <a:t>might be taught</a:t>
            </a:r>
            <a:r>
              <a:rPr lang="en-US" dirty="0">
                <a:latin typeface="Arial"/>
                <a:cs typeface="Arial"/>
              </a:rPr>
              <a:t> (1 John 2:20, 27).  Actually, this seems to be the only purpose specified in the believer</a:t>
            </a:r>
            <a:r>
              <a:rPr lang="uk-UA" dirty="0">
                <a:latin typeface="Arial"/>
                <a:cs typeface="Arial"/>
              </a:rPr>
              <a:t>'</a:t>
            </a:r>
            <a:r>
              <a:rPr lang="en-US" dirty="0">
                <a:latin typeface="Arial"/>
                <a:cs typeface="Arial"/>
              </a:rPr>
              <a:t>s case.</a:t>
            </a:r>
            <a:endParaRPr lang="en-US" dirty="0">
              <a:latin typeface="Arial"/>
              <a:ea typeface="+mn-ea"/>
              <a:cs typeface="Arial"/>
            </a:endParaRPr>
          </a:p>
        </p:txBody>
      </p:sp>
      <p:sp>
        <p:nvSpPr>
          <p:cNvPr id="315395"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639872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sz="2800">
                <a:solidFill>
                  <a:schemeClr val="bg1"/>
                </a:solidFill>
                <a:latin typeface="Arial" charset="0"/>
              </a:rPr>
              <a:t>Key Verse</a:t>
            </a:r>
          </a:p>
        </p:txBody>
      </p:sp>
      <p:sp>
        <p:nvSpPr>
          <p:cNvPr id="338946"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290</a:t>
            </a:r>
          </a:p>
        </p:txBody>
      </p:sp>
      <p:sp>
        <p:nvSpPr>
          <p:cNvPr id="28677" name="Text Box 5"/>
          <p:cNvSpPr txBox="1">
            <a:spLocks noChangeArrowheads="1"/>
          </p:cNvSpPr>
          <p:nvPr/>
        </p:nvSpPr>
        <p:spPr bwMode="auto">
          <a:xfrm>
            <a:off x="304800" y="2895600"/>
            <a:ext cx="8534400" cy="266382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a:ln>
                  <a:noFill/>
                </a:ln>
                <a:solidFill>
                  <a:srgbClr val="003366"/>
                </a:solidFill>
                <a:effectLst/>
                <a:uLnTx/>
                <a:uFillTx/>
                <a:latin typeface="Arial" charset="0"/>
                <a:ea typeface="宋体" charset="0"/>
                <a:cs typeface="宋体" charset="0"/>
              </a:rPr>
              <a:t>John</a:t>
            </a:r>
            <a:r>
              <a:rPr kumimoji="0" lang="fr-FR" altLang="zh-CN" sz="2800" b="1" i="0" u="sng" strike="noStrike" kern="1200" cap="none" spc="0" normalizeH="0" baseline="0" noProof="0">
                <a:ln>
                  <a:noFill/>
                </a:ln>
                <a:solidFill>
                  <a:srgbClr val="003366"/>
                </a:solidFill>
                <a:effectLst/>
                <a:uLnTx/>
                <a:uFillTx/>
                <a:latin typeface="Arial" charset="0"/>
                <a:ea typeface="宋体" charset="0"/>
                <a:cs typeface="宋体" charset="0"/>
              </a:rPr>
              <a:t>'</a:t>
            </a:r>
            <a:r>
              <a:rPr kumimoji="0" lang="en-US" altLang="zh-CN" sz="2800" b="1" i="0" u="sng" strike="noStrike" kern="1200" cap="none" spc="0" normalizeH="0" baseline="0" noProof="0">
                <a:ln>
                  <a:noFill/>
                </a:ln>
                <a:solidFill>
                  <a:srgbClr val="003366"/>
                </a:solidFill>
                <a:effectLst/>
                <a:uLnTx/>
                <a:uFillTx/>
                <a:latin typeface="Arial" charset="0"/>
                <a:ea typeface="宋体" charset="0"/>
                <a:cs typeface="宋体" charset="0"/>
              </a:rPr>
              <a:t>s Key Purpose in Writing</a:t>
            </a:r>
            <a:endParaRPr kumimoji="0" lang="en-US" altLang="zh-CN" sz="2800" b="1" i="0" u="none" strike="noStrike" kern="1200" cap="none" spc="0" normalizeH="0" baseline="0" noProof="0">
              <a:ln>
                <a:noFill/>
              </a:ln>
              <a:solidFill>
                <a:srgbClr val="003366"/>
              </a:solidFill>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3366"/>
                </a:solidFill>
                <a:effectLst/>
                <a:uLnTx/>
                <a:uFillTx/>
                <a:latin typeface="Arial" charset="0"/>
                <a:ea typeface="宋体" charset="0"/>
                <a:cs typeface="宋体" charset="0"/>
              </a:rPr>
              <a:t>"I am writing these things to you about those </a:t>
            </a:r>
            <a:r>
              <a:rPr kumimoji="0" lang="en-US" altLang="zh-CN" sz="2800" b="1" i="0" u="none" strike="noStrike" kern="1200" cap="none" spc="0" normalizeH="0" baseline="0" noProof="0">
                <a:ln>
                  <a:noFill/>
                </a:ln>
                <a:solidFill>
                  <a:srgbClr val="800080"/>
                </a:solidFill>
                <a:effectLst/>
                <a:uLnTx/>
                <a:uFillTx/>
                <a:latin typeface="Arial" charset="0"/>
                <a:ea typeface="宋体" charset="0"/>
                <a:cs typeface="宋体" charset="0"/>
              </a:rPr>
              <a:t>who are trying to lead you astray</a:t>
            </a:r>
            <a:r>
              <a:rPr kumimoji="0" lang="en-US" altLang="zh-CN" sz="2800" b="1" i="0" u="none" strike="noStrike" kern="1200" cap="none" spc="0" normalizeH="0" baseline="0" noProof="0">
                <a:ln>
                  <a:noFill/>
                </a:ln>
                <a:solidFill>
                  <a:srgbClr val="003366"/>
                </a:solidFill>
                <a:effectLst/>
                <a:uLnTx/>
                <a:uFillTx/>
                <a:latin typeface="Arial" charset="0"/>
                <a:ea typeface="宋体" charset="0"/>
                <a:cs typeface="宋体" charset="0"/>
              </a:rPr>
              <a:t>… And now, dear children, </a:t>
            </a:r>
            <a:r>
              <a:rPr kumimoji="0" lang="en-US" altLang="zh-CN" sz="2800" b="1" i="0" u="none" strike="noStrike" kern="1200" cap="none" spc="0" normalizeH="0" baseline="0" noProof="0">
                <a:ln>
                  <a:noFill/>
                </a:ln>
                <a:solidFill>
                  <a:srgbClr val="800080"/>
                </a:solidFill>
                <a:effectLst/>
                <a:uLnTx/>
                <a:uFillTx/>
                <a:latin typeface="Arial" charset="0"/>
                <a:ea typeface="宋体" charset="0"/>
                <a:cs typeface="宋体" charset="0"/>
              </a:rPr>
              <a:t>continue in him</a:t>
            </a:r>
            <a:r>
              <a:rPr kumimoji="0" lang="en-US" altLang="zh-CN" sz="2800" b="1" i="0" u="none" strike="noStrike" kern="1200" cap="none" spc="0" normalizeH="0" baseline="0" noProof="0">
                <a:ln>
                  <a:noFill/>
                </a:ln>
                <a:solidFill>
                  <a:srgbClr val="003366"/>
                </a:solidFill>
                <a:effectLst/>
                <a:uLnTx/>
                <a:uFillTx/>
                <a:latin typeface="Arial" charset="0"/>
                <a:ea typeface="宋体" charset="0"/>
                <a:cs typeface="宋体" charset="0"/>
              </a:rPr>
              <a:t>, so that when he appears we may be confident and unashamed before him at his coming" (1 John 2:26, 28). </a:t>
            </a:r>
          </a:p>
        </p:txBody>
      </p:sp>
      <p:pic>
        <p:nvPicPr>
          <p:cNvPr id="338948" name="Picture 7" descr="j018920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143000" y="304800"/>
            <a:ext cx="1676400"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330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ppt_x"/>
                                          </p:val>
                                        </p:tav>
                                        <p:tav tm="100000">
                                          <p:val>
                                            <p:strVal val="#ppt_x"/>
                                          </p:val>
                                        </p:tav>
                                      </p:tavLst>
                                    </p:anim>
                                    <p:anim calcmode="lin" valueType="num">
                                      <p:cBhvr additive="base">
                                        <p:cTn id="8"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en-US" sz="3600" b="1" dirty="0"/>
              <a:t>Oprah Winfrey’s Influence</a:t>
            </a:r>
          </a:p>
        </p:txBody>
      </p:sp>
      <p:sp>
        <p:nvSpPr>
          <p:cNvPr id="3" name="Title 1"/>
          <p:cNvSpPr txBox="1">
            <a:spLocks/>
          </p:cNvSpPr>
          <p:nvPr/>
        </p:nvSpPr>
        <p:spPr bwMode="auto">
          <a:xfrm>
            <a:off x="-1588" y="1557338"/>
            <a:ext cx="4357688"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22 million viewers each day!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Named most influential celebrity two years in a row (2012-2013)</a:t>
            </a:r>
          </a:p>
        </p:txBody>
      </p:sp>
      <p:pic>
        <p:nvPicPr>
          <p:cNvPr id="34099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6825" y="1196975"/>
            <a:ext cx="3810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256556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return.</a:t>
            </a:r>
          </a:p>
        </p:txBody>
      </p:sp>
    </p:spTree>
    <p:extLst>
      <p:ext uri="{BB962C8B-B14F-4D97-AF65-F5344CB8AC3E}">
        <p14:creationId xmlns:p14="http://schemas.microsoft.com/office/powerpoint/2010/main" val="1442124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en-US" sz="3600" b="1" dirty="0"/>
              <a:t>Oprah Leads Millions Astray</a:t>
            </a:r>
          </a:p>
        </p:txBody>
      </p:sp>
      <p:sp>
        <p:nvSpPr>
          <p:cNvPr id="3" name="Title 1"/>
          <p:cNvSpPr txBox="1">
            <a:spLocks/>
          </p:cNvSpPr>
          <p:nvPr/>
        </p:nvSpPr>
        <p:spPr bwMode="auto">
          <a:xfrm>
            <a:off x="-1588" y="1557338"/>
            <a:ext cx="5365751"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"All that is divine, my heart is open to you..."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"The universe is not interested in your struggles and your pain and your sorrow..."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"My heart is open to find the flow, the flow, the flow, the flow that is my life."</a:t>
            </a:r>
          </a:p>
        </p:txBody>
      </p:sp>
      <p:pic>
        <p:nvPicPr>
          <p:cNvPr id="34304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1484313"/>
            <a:ext cx="3503613"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2391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en-US" sz="3600" b="1" dirty="0"/>
              <a:t>Oprah Leads Millions Astray</a:t>
            </a:r>
          </a:p>
        </p:txBody>
      </p:sp>
      <p:sp>
        <p:nvSpPr>
          <p:cNvPr id="3" name="Title 1"/>
          <p:cNvSpPr txBox="1">
            <a:spLocks/>
          </p:cNvSpPr>
          <p:nvPr/>
        </p:nvSpPr>
        <p:spPr bwMode="auto">
          <a:xfrm>
            <a:off x="-1588" y="3933825"/>
            <a:ext cx="9145588" cy="2924175"/>
          </a:xfrm>
          <a:prstGeom prst="rect">
            <a:avLst/>
          </a:prstGeom>
          <a:noFill/>
          <a:ln w="9525">
            <a:noFill/>
            <a:miter lim="800000"/>
            <a:headEnd/>
            <a:tailEnd/>
          </a:ln>
          <a:effectLst/>
        </p:spPr>
        <p:txBody>
          <a:bodyP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“I am not talking about religion. I am a Christian. That is my faith. I'm not asking you to be a Christian. If you want to be one I can show you how. But it is not required. I have respect for all faiths. All faiths. But what I'm talking about is not faith or religion. I'm talking about spirituality,” Winfrey said.</a:t>
            </a:r>
          </a:p>
        </p:txBody>
      </p:sp>
      <p:pic>
        <p:nvPicPr>
          <p:cNvPr id="34509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1125538"/>
            <a:ext cx="50800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560563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81075"/>
            <a:ext cx="3811588"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1125538"/>
          </a:xfrm>
        </p:spPr>
        <p:txBody>
          <a:bodyPr/>
          <a:lstStyle/>
          <a:p>
            <a:pPr>
              <a:defRPr/>
            </a:pPr>
            <a:r>
              <a:rPr lang="en-US" sz="3600" b="1" dirty="0"/>
              <a:t>Oprah Leads Millions Astray</a:t>
            </a:r>
          </a:p>
        </p:txBody>
      </p:sp>
      <p:sp>
        <p:nvSpPr>
          <p:cNvPr id="3" name="Title 1"/>
          <p:cNvSpPr txBox="1">
            <a:spLocks/>
          </p:cNvSpPr>
          <p:nvPr/>
        </p:nvSpPr>
        <p:spPr bwMode="auto">
          <a:xfrm>
            <a:off x="2987675" y="908050"/>
            <a:ext cx="6156325" cy="5949950"/>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One commented on her…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“Take a few moments and imagine a religion where Jesus did not come to die on the cross, where there is no heaven, no hell, no sin, no salvation, no doctrine, where all spiritual paths in the world are equally valid and where ‘god’ is in you and in everything else you see.</a:t>
            </a: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b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That is the religion of Oprah Winfrey.</a:t>
            </a: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b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It is also the New Age ‘one world religion’ that many other spiritual gurus throughout the world have been trying to bring to fruition.”</a:t>
            </a:r>
          </a:p>
        </p:txBody>
      </p:sp>
    </p:spTree>
    <p:extLst>
      <p:ext uri="{BB962C8B-B14F-4D97-AF65-F5344CB8AC3E}">
        <p14:creationId xmlns:p14="http://schemas.microsoft.com/office/powerpoint/2010/main" val="345819545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384"/>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CAN YOU…</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42724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AVOID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STRAYING</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…INTO FALSE TEACHING?</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557834"/>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Obey</a:t>
            </a: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God’s commands</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(1–2)</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4716016" y="557834"/>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Love</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others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lang="en-US" sz="3600" b="1" kern="0" dirty="0">
                <a:solidFill>
                  <a:srgbClr val="FFFFFF"/>
                </a:solidFill>
                <a:effectLst>
                  <a:glow rad="127000">
                    <a:srgbClr val="000000"/>
                  </a:glow>
                </a:effectLst>
                <a:latin typeface="Arial" charset="0"/>
                <a:ea typeface="ＭＳ Ｐゴシック" charset="0"/>
                <a:cs typeface="ＭＳ Ｐゴシック" charset="0"/>
              </a:rPr>
              <a:t>(3:1–5:3 )</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044329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John 3</a:t>
            </a:r>
          </a:p>
        </p:txBody>
      </p:sp>
    </p:spTree>
    <p:extLst>
      <p:ext uri="{BB962C8B-B14F-4D97-AF65-F5344CB8AC3E}">
        <p14:creationId xmlns:p14="http://schemas.microsoft.com/office/powerpoint/2010/main" val="31989986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837"/>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solidFill>
                  <a:srgbClr val="FFFF00"/>
                </a:solidFill>
                <a:effectLst>
                  <a:glow rad="228600">
                    <a:schemeClr val="accent4">
                      <a:satMod val="175000"/>
                    </a:schemeClr>
                  </a:glow>
                </a:effectLst>
              </a:rPr>
              <a:t>Don’t sin (3:1-10)</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18213221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en-US" sz="4000" b="1">
                <a:latin typeface="Arial" charset="0"/>
                <a:ea typeface="ＭＳ Ｐゴシック" charset="0"/>
              </a:rPr>
              <a:t>How much can a believer sin </a:t>
            </a:r>
            <a:br>
              <a:rPr lang="en-US" sz="4000" b="1">
                <a:latin typeface="Arial" charset="0"/>
                <a:ea typeface="ＭＳ Ｐゴシック" charset="0"/>
              </a:rPr>
            </a:br>
            <a:r>
              <a:rPr lang="en-US" sz="4000" b="1">
                <a:latin typeface="Arial" charset="0"/>
                <a:ea typeface="ＭＳ Ｐゴシック" charset="0"/>
              </a:rPr>
              <a:t>(1 John 3:4)?</a:t>
            </a:r>
          </a:p>
        </p:txBody>
      </p:sp>
      <p:sp>
        <p:nvSpPr>
          <p:cNvPr id="6" name="Rectangle 2"/>
          <p:cNvSpPr txBox="1">
            <a:spLocks noChangeArrowheads="1"/>
          </p:cNvSpPr>
          <p:nvPr/>
        </p:nvSpPr>
        <p:spPr>
          <a:xfrm>
            <a:off x="144016"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2800" b="1" dirty="0">
                <a:effectLst>
                  <a:glow rad="292100">
                    <a:srgbClr val="000000"/>
                  </a:glow>
                </a:effectLst>
                <a:latin typeface="Arial" charset="0"/>
                <a:ea typeface="ＭＳ Ｐゴシック" charset="0"/>
                <a:cs typeface="ＭＳ Ｐゴシック" charset="0"/>
              </a:rPr>
              <a:t>NLT (cf. NIV)</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"Everyone who </a:t>
            </a:r>
            <a:r>
              <a:rPr lang="en-US" sz="2800" b="1" dirty="0">
                <a:solidFill>
                  <a:srgbClr val="FFFF00"/>
                </a:solidFill>
                <a:effectLst>
                  <a:glow rad="292100">
                    <a:srgbClr val="000000"/>
                  </a:glow>
                </a:effectLst>
                <a:latin typeface="Arial" charset="0"/>
                <a:ea typeface="ＭＳ Ｐゴシック" charset="0"/>
                <a:cs typeface="ＭＳ Ｐゴシック" charset="0"/>
              </a:rPr>
              <a:t>sins</a:t>
            </a:r>
            <a:r>
              <a:rPr lang="en-US" sz="2800" b="1" dirty="0">
                <a:effectLst>
                  <a:glow rad="292100">
                    <a:srgbClr val="000000"/>
                  </a:glow>
                </a:effectLst>
                <a:latin typeface="Arial" charset="0"/>
                <a:ea typeface="ＭＳ Ｐゴシック" charset="0"/>
                <a:cs typeface="ＭＳ Ｐゴシック" charset="0"/>
              </a:rPr>
              <a:t> is breaking God’s law, for all sin is contrary to the law of God.”</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Absolute</a:t>
            </a:r>
          </a:p>
        </p:txBody>
      </p:sp>
      <p:sp>
        <p:nvSpPr>
          <p:cNvPr id="5" name="Rectangle 2"/>
          <p:cNvSpPr txBox="1">
            <a:spLocks noChangeArrowheads="1"/>
          </p:cNvSpPr>
          <p:nvPr/>
        </p:nvSpPr>
        <p:spPr>
          <a:xfrm>
            <a:off x="3167653"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2800" b="1" dirty="0">
                <a:effectLst>
                  <a:glow rad="292100">
                    <a:srgbClr val="000000"/>
                  </a:glow>
                </a:effectLst>
                <a:latin typeface="Arial" charset="0"/>
                <a:ea typeface="ＭＳ Ｐゴシック" charset="0"/>
                <a:cs typeface="ＭＳ Ｐゴシック" charset="0"/>
              </a:rPr>
              <a:t>NAU (cf. NET)</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"Everyone who </a:t>
            </a:r>
            <a:r>
              <a:rPr lang="en-US" sz="2800" b="1" dirty="0">
                <a:solidFill>
                  <a:srgbClr val="FFFF00"/>
                </a:solidFill>
                <a:effectLst>
                  <a:glow rad="292100">
                    <a:srgbClr val="000000"/>
                  </a:glow>
                </a:effectLst>
                <a:latin typeface="Arial" charset="0"/>
                <a:ea typeface="ＭＳ Ｐゴシック" charset="0"/>
                <a:cs typeface="ＭＳ Ｐゴシック" charset="0"/>
              </a:rPr>
              <a:t>practices sin</a:t>
            </a:r>
            <a:r>
              <a:rPr lang="en-US" sz="2800" b="1" dirty="0">
                <a:effectLst>
                  <a:glow rad="292100">
                    <a:srgbClr val="000000"/>
                  </a:glow>
                </a:effectLst>
                <a:latin typeface="Arial" charset="0"/>
                <a:ea typeface="ＭＳ Ｐゴシック" charset="0"/>
                <a:cs typeface="ＭＳ Ｐゴシック" charset="0"/>
              </a:rPr>
              <a:t> also practices lawlessness; and sin is lawlessness.”</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Habitual</a:t>
            </a:r>
          </a:p>
        </p:txBody>
      </p:sp>
      <p:sp>
        <p:nvSpPr>
          <p:cNvPr id="7" name="Rectangle 2"/>
          <p:cNvSpPr txBox="1">
            <a:spLocks noChangeArrowheads="1"/>
          </p:cNvSpPr>
          <p:nvPr/>
        </p:nvSpPr>
        <p:spPr>
          <a:xfrm>
            <a:off x="6191291"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2800" b="1" dirty="0">
                <a:effectLst>
                  <a:glow rad="292100">
                    <a:srgbClr val="000000"/>
                  </a:glow>
                </a:effectLst>
                <a:latin typeface="Arial" charset="0"/>
                <a:ea typeface="ＭＳ Ｐゴシック" charset="0"/>
                <a:cs typeface="ＭＳ Ｐゴシック" charset="0"/>
              </a:rPr>
              <a:t>Both translations are possible in the Greek text. </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However, wouldn't it be lawless to sin even once? </a:t>
            </a:r>
          </a:p>
        </p:txBody>
      </p:sp>
    </p:spTree>
    <p:extLst>
      <p:ext uri="{BB962C8B-B14F-4D97-AF65-F5344CB8AC3E}">
        <p14:creationId xmlns:p14="http://schemas.microsoft.com/office/powerpoint/2010/main" val="22750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en-US" sz="4000" b="1" dirty="0">
                <a:latin typeface="Arial" charset="0"/>
                <a:ea typeface="ＭＳ Ｐゴシック" charset="0"/>
              </a:rPr>
              <a:t>How much can a believer sin </a:t>
            </a:r>
            <a:br>
              <a:rPr lang="en-US" sz="4000" b="1" dirty="0">
                <a:latin typeface="Arial" charset="0"/>
                <a:ea typeface="ＭＳ Ｐゴシック" charset="0"/>
              </a:rPr>
            </a:br>
            <a:r>
              <a:rPr lang="en-US" sz="4000" b="1" dirty="0">
                <a:latin typeface="Arial" charset="0"/>
                <a:ea typeface="ＭＳ Ｐゴシック" charset="0"/>
              </a:rPr>
              <a:t>(1 John 3:6)?</a:t>
            </a:r>
          </a:p>
        </p:txBody>
      </p:sp>
      <p:sp>
        <p:nvSpPr>
          <p:cNvPr id="6" name="Rectangle 2"/>
          <p:cNvSpPr txBox="1">
            <a:spLocks noChangeArrowheads="1"/>
          </p:cNvSpPr>
          <p:nvPr/>
        </p:nvSpPr>
        <p:spPr>
          <a:xfrm>
            <a:off x="107504" y="1484784"/>
            <a:ext cx="4284667"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NLT (cf. NIV)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 Anyone who continues to live in him will not sin. But anyone who </a:t>
            </a:r>
            <a:r>
              <a:rPr lang="en-US" sz="2800" b="1" dirty="0">
                <a:solidFill>
                  <a:srgbClr val="FFFF00"/>
                </a:solidFill>
                <a:effectLst>
                  <a:glow rad="292100">
                    <a:srgbClr val="000000"/>
                  </a:glow>
                </a:effectLst>
                <a:latin typeface="Arial" charset="0"/>
                <a:ea typeface="ＭＳ Ｐゴシック" charset="0"/>
                <a:cs typeface="ＭＳ Ｐゴシック" charset="0"/>
              </a:rPr>
              <a:t>keeps on sinning</a:t>
            </a:r>
            <a:r>
              <a:rPr lang="en-US" sz="2800" b="1" dirty="0">
                <a:effectLst>
                  <a:glow rad="292100">
                    <a:srgbClr val="000000"/>
                  </a:glow>
                </a:effectLst>
                <a:latin typeface="Arial" charset="0"/>
                <a:ea typeface="ＭＳ Ｐゴシック" charset="0"/>
                <a:cs typeface="ＭＳ Ｐゴシック" charset="0"/>
              </a:rPr>
              <a:t> does not know him or understand who he is</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Habitual</a:t>
            </a:r>
          </a:p>
        </p:txBody>
      </p:sp>
      <p:sp>
        <p:nvSpPr>
          <p:cNvPr id="5" name="Rectangle 2"/>
          <p:cNvSpPr txBox="1">
            <a:spLocks noChangeArrowheads="1"/>
          </p:cNvSpPr>
          <p:nvPr/>
        </p:nvSpPr>
        <p:spPr>
          <a:xfrm>
            <a:off x="4716016" y="1484784"/>
            <a:ext cx="4355976"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NAU</a:t>
            </a:r>
            <a:r>
              <a:rPr lang="en-US" sz="2800" b="1" dirty="0">
                <a:effectLst>
                  <a:glow rad="292100">
                    <a:srgbClr val="000000"/>
                  </a:glow>
                </a:effectLst>
                <a:latin typeface="Arial" charset="0"/>
                <a:ea typeface="ＭＳ Ｐゴシック" charset="0"/>
                <a:cs typeface="ＭＳ Ｐゴシック" charset="0"/>
              </a:rPr>
              <a:t> (cf. </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NET)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"No one who abides in Him </a:t>
            </a:r>
            <a:r>
              <a:rPr lang="en-US" sz="2800" b="1" dirty="0">
                <a:solidFill>
                  <a:srgbClr val="FFFF00"/>
                </a:solidFill>
                <a:effectLst>
                  <a:glow rad="292100">
                    <a:srgbClr val="000000"/>
                  </a:glow>
                </a:effectLst>
                <a:latin typeface="Arial" charset="0"/>
                <a:ea typeface="ＭＳ Ｐゴシック" charset="0"/>
                <a:cs typeface="ＭＳ Ｐゴシック" charset="0"/>
              </a:rPr>
              <a:t>sins</a:t>
            </a:r>
            <a:r>
              <a:rPr lang="en-US" sz="2800" b="1" dirty="0">
                <a:effectLst>
                  <a:glow rad="292100">
                    <a:srgbClr val="000000"/>
                  </a:glow>
                </a:effectLst>
                <a:latin typeface="Arial" charset="0"/>
                <a:ea typeface="ＭＳ Ｐゴシック" charset="0"/>
                <a:cs typeface="ＭＳ Ｐゴシック" charset="0"/>
              </a:rPr>
              <a:t>; no one who sins has seen Him or knows Him</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Absolute</a:t>
            </a:r>
          </a:p>
        </p:txBody>
      </p:sp>
    </p:spTree>
    <p:extLst>
      <p:ext uri="{BB962C8B-B14F-4D97-AF65-F5344CB8AC3E}">
        <p14:creationId xmlns:p14="http://schemas.microsoft.com/office/powerpoint/2010/main" val="207268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3772" y="116632"/>
            <a:ext cx="8676456" cy="674136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Each of the preceding four translations are inconsistent in rendering verses 4 and 6.</a:t>
            </a:r>
            <a:br>
              <a:rPr 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But NLT, NAU, and NET all give the habitual sense to verse 6—all but the NIV, that reads, “He who does what is sinful is of the devil…”</a:t>
            </a:r>
            <a:br>
              <a:rPr 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BOTTOM LINE: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We sin when we follow Satan</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rather than God!</a:t>
            </a:r>
          </a:p>
        </p:txBody>
      </p:sp>
    </p:spTree>
    <p:extLst>
      <p:ext uri="{BB962C8B-B14F-4D97-AF65-F5344CB8AC3E}">
        <p14:creationId xmlns:p14="http://schemas.microsoft.com/office/powerpoint/2010/main" val="256589596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837"/>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Don’t hate believers (3:11-15)</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388769620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But straying has a price.</a:t>
            </a: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84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59B5EE05-C528-3142-B9E3-CAB8646AB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0932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400" y="4221088"/>
            <a:ext cx="9082088" cy="1743347"/>
          </a:xfrm>
          <a:solidFill>
            <a:schemeClr val="tx1"/>
          </a:solidFill>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This is the message you have heard from the beginning: We should love one another</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 John 3:11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9071762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Hatred of people is from Satan.</a:t>
            </a:r>
          </a:p>
        </p:txBody>
      </p:sp>
      <p:pic>
        <p:nvPicPr>
          <p:cNvPr id="56322" name="Picture 2">
            <a:extLst>
              <a:ext uri="{FF2B5EF4-FFF2-40B4-BE49-F238E27FC236}">
                <a16:creationId xmlns:a16="http://schemas.microsoft.com/office/drawing/2014/main" id="{1C1A5A60-2FB1-4545-B97B-098046403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9938"/>
            <a:ext cx="9144000" cy="5316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40825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837"/>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Don’t hate believers (3:11-15)</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Show compassion (3:16-20)</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368806639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We know what real love is because Jesus gave up his life for us. So we also ought to give up our lives for our brothers and sisters.  </a:t>
            </a:r>
            <a:r>
              <a:rPr lang="en-US" sz="3600" b="1" baseline="30000" dirty="0">
                <a:effectLst>
                  <a:glow rad="127000">
                    <a:schemeClr val="tx1"/>
                  </a:glow>
                </a:effectLst>
                <a:latin typeface="Arial" charset="0"/>
                <a:ea typeface="ＭＳ Ｐゴシック" charset="0"/>
                <a:cs typeface="ＭＳ Ｐゴシック" charset="0"/>
              </a:rPr>
              <a:t>17 </a:t>
            </a:r>
            <a:r>
              <a:rPr lang="en-US" sz="3600" b="1" dirty="0">
                <a:effectLst>
                  <a:glow rad="127000">
                    <a:schemeClr val="tx1"/>
                  </a:glow>
                </a:effectLst>
                <a:latin typeface="Arial" charset="0"/>
                <a:ea typeface="ＭＳ Ｐゴシック" charset="0"/>
                <a:cs typeface="ＭＳ Ｐゴシック" charset="0"/>
              </a:rPr>
              <a:t>If someone has enough money to live well and sees a brother or sister in need but shows no compassion—how can God’s love be in that person?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3:16-17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9510000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children, let’s not merely say that we love each other; let us show the truth by our actions.  </a:t>
            </a:r>
            <a:r>
              <a:rPr lang="en-US" sz="3600" b="1" baseline="30000" dirty="0">
                <a:effectLst>
                  <a:glow rad="127000">
                    <a:schemeClr val="tx1"/>
                  </a:glow>
                </a:effectLst>
                <a:latin typeface="Arial" charset="0"/>
                <a:ea typeface="ＭＳ Ｐゴシック" charset="0"/>
                <a:cs typeface="ＭＳ Ｐゴシック" charset="0"/>
              </a:rPr>
              <a:t>19 </a:t>
            </a:r>
            <a:r>
              <a:rPr lang="en-US" sz="3600" b="1" dirty="0">
                <a:effectLst>
                  <a:glow rad="127000">
                    <a:schemeClr val="tx1"/>
                  </a:glow>
                </a:effectLst>
                <a:latin typeface="Arial" charset="0"/>
                <a:ea typeface="ＭＳ Ｐゴシック" charset="0"/>
                <a:cs typeface="ＭＳ Ｐゴシック" charset="0"/>
              </a:rPr>
              <a:t>Our actions will show that we belong to the truth, so we will be confident when we stand before God.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20 </a:t>
            </a:r>
            <a:r>
              <a:rPr lang="en-US" sz="3600" b="1" dirty="0">
                <a:effectLst>
                  <a:glow rad="127000">
                    <a:schemeClr val="tx1"/>
                  </a:glow>
                </a:effectLst>
                <a:latin typeface="Arial" charset="0"/>
                <a:ea typeface="ＭＳ Ｐゴシック" charset="0"/>
                <a:cs typeface="ＭＳ Ｐゴシック" charset="0"/>
              </a:rPr>
              <a:t>Even if we feel guilty, God is greater than our feelings, and he knows everything</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3:18-20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4893645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837"/>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Don’t hate believers (3:11-15)</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Show compassion (3:16-20)</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Be confident before God (3:21-24)</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347278597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a:extLst>
              <a:ext uri="{FF2B5EF4-FFF2-40B4-BE49-F238E27FC236}">
                <a16:creationId xmlns:a16="http://schemas.microsoft.com/office/drawing/2014/main" id="{D05B2D3A-F16C-744A-8AD2-D9A560387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321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friends, if we don’t feel guilty, we can come to God with bold confidence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3:21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7935181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512" y="44624"/>
            <a:ext cx="9144000" cy="242320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And we will receive from him whatever we ask because we obey him and do the things that please him"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3:22 NLT).</a:t>
            </a:r>
            <a:r>
              <a:rPr lang="ru-RU"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50178" name="Picture 2">
            <a:extLst>
              <a:ext uri="{FF2B5EF4-FFF2-40B4-BE49-F238E27FC236}">
                <a16:creationId xmlns:a16="http://schemas.microsoft.com/office/drawing/2014/main" id="{BAC475AA-A86F-D44E-95EA-0716A267D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64904"/>
            <a:ext cx="7620000" cy="412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54455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27173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this is his commandment: We must believe in the name of his Son, Jesus Christ, and love one another, just as he commanded us.  </a:t>
            </a:r>
            <a:r>
              <a:rPr lang="en-US" sz="3600" b="1" baseline="30000" dirty="0">
                <a:effectLst>
                  <a:glow rad="127000">
                    <a:schemeClr val="tx1"/>
                  </a:glow>
                </a:effectLst>
                <a:latin typeface="Arial" charset="0"/>
                <a:ea typeface="ＭＳ Ｐゴシック" charset="0"/>
                <a:cs typeface="ＭＳ Ｐゴシック" charset="0"/>
              </a:rPr>
              <a:t>24 </a:t>
            </a:r>
            <a:r>
              <a:rPr lang="en-US" sz="3600" b="1" dirty="0">
                <a:effectLst>
                  <a:glow rad="127000">
                    <a:schemeClr val="tx1"/>
                  </a:glow>
                </a:effectLst>
                <a:latin typeface="Arial" charset="0"/>
                <a:ea typeface="ＭＳ Ｐゴシック" charset="0"/>
                <a:cs typeface="ＭＳ Ｐゴシック" charset="0"/>
              </a:rPr>
              <a:t>Those who obey God’s commandments remain in fellowship with him, and he with them. And we know he lives in us because the Spirit he gave us lives in 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3:23-24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0473851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John 4</a:t>
            </a:r>
          </a:p>
        </p:txBody>
      </p:sp>
    </p:spTree>
    <p:extLst>
      <p:ext uri="{BB962C8B-B14F-4D97-AF65-F5344CB8AC3E}">
        <p14:creationId xmlns:p14="http://schemas.microsoft.com/office/powerpoint/2010/main" val="1625052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907"/>
            <a:ext cx="9144000" cy="1104643"/>
          </a:xfrm>
          <a:effectLst>
            <a:outerShdw blurRad="63500" dist="35921" dir="2700000" algn="ctr" rotWithShape="0">
              <a:schemeClr val="tx2">
                <a:alpha val="74998"/>
              </a:schemeClr>
            </a:outerShdw>
          </a:effectLst>
        </p:spPr>
        <p:txBody>
          <a:bodyPr/>
          <a:lstStyle/>
          <a:p>
            <a:pPr>
              <a:defRPr/>
            </a:pPr>
            <a:r>
              <a:rPr lang="en-SG" sz="3200" b="1" dirty="0"/>
              <a:t>GPS Tracking Shows How Much Wolf Packs Avoid Each Other’s Range</a:t>
            </a:r>
            <a:endParaRPr lang="en-US" sz="3200" b="1" dirty="0">
              <a:effectLst>
                <a:glow rad="127000">
                  <a:schemeClr val="tx1"/>
                </a:glow>
              </a:effectLst>
              <a:latin typeface="Arial" charset="0"/>
              <a:ea typeface="ＭＳ Ｐゴシック" charset="0"/>
              <a:cs typeface="ＭＳ Ｐゴシック" charset="0"/>
            </a:endParaRPr>
          </a:p>
        </p:txBody>
      </p:sp>
      <p:pic>
        <p:nvPicPr>
          <p:cNvPr id="1026" name="Picture 2">
            <a:extLst>
              <a:ext uri="{FF2B5EF4-FFF2-40B4-BE49-F238E27FC236}">
                <a16:creationId xmlns:a16="http://schemas.microsoft.com/office/drawing/2014/main" id="{7861E550-08AC-B147-B5A6-95C56BA4E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1357"/>
            <a:ext cx="9215415"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3840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837"/>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Don’t hate believers (3:11-15)</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Show compassion (3:16-20)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Be confident before God (3:21-24)</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Obey apostolic teaching (4:1-6)</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386231191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Test the spirits (4:1)</a:t>
            </a:r>
          </a:p>
        </p:txBody>
      </p:sp>
      <p:pic>
        <p:nvPicPr>
          <p:cNvPr id="55298" name="Picture 2">
            <a:extLst>
              <a:ext uri="{FF2B5EF4-FFF2-40B4-BE49-F238E27FC236}">
                <a16:creationId xmlns:a16="http://schemas.microsoft.com/office/drawing/2014/main" id="{C2614745-D4C5-BC49-9B0B-A0471D167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3729"/>
            <a:ext cx="9234007" cy="4845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96117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63137" y="363443"/>
            <a:ext cx="8603426"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Dear friends, do not believe everyone who claims to speak by the Spirit. You must test them to see if the spirit they have comes from God. For there are many false prophets in the world.  </a:t>
            </a:r>
            <a:r>
              <a:rPr lang="en-SG" sz="3600" b="1" baseline="30000" dirty="0">
                <a:effectLst>
                  <a:glow rad="127000">
                    <a:schemeClr val="tx1"/>
                  </a:glow>
                </a:effectLst>
                <a:latin typeface="Arial" charset="0"/>
                <a:ea typeface="ＭＳ Ｐゴシック" charset="0"/>
                <a:cs typeface="ＭＳ Ｐゴシック" charset="0"/>
              </a:rPr>
              <a:t>2</a:t>
            </a:r>
            <a:r>
              <a:rPr lang="en-SG" sz="3600" b="1" dirty="0">
                <a:effectLst>
                  <a:glow rad="127000">
                    <a:schemeClr val="tx1"/>
                  </a:glow>
                </a:effectLst>
                <a:latin typeface="Arial" charset="0"/>
                <a:ea typeface="ＭＳ Ｐゴシック" charset="0"/>
                <a:cs typeface="ＭＳ Ｐゴシック" charset="0"/>
              </a:rPr>
              <a:t>This is how we know if they have the Spirit of God: If a person claiming to be a prophet acknowledges that Jesus Christ came in a real body, that person has the Spirit of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4:1-2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6133930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0287" y="332656"/>
            <a:ext cx="8603426"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But if someone claims to be a prophet and does not acknowledge the truth about Jesus, that person is not from God. Such a person has the spirit of the Antichrist, which you heard is coming into the world and indeed is already here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4:3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8106003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But you belong to God, my dear children. You have already won a victory over those people, because the Spirit who lives in you is greater than the spirit who lives in the world.  </a:t>
            </a:r>
            <a:br>
              <a:rPr lang="en-SG" sz="3600" b="1" dirty="0">
                <a:effectLst>
                  <a:glow rad="127000">
                    <a:schemeClr val="tx1"/>
                  </a:glow>
                </a:effectLst>
                <a:latin typeface="Arial" charset="0"/>
                <a:ea typeface="ＭＳ Ｐゴシック" charset="0"/>
                <a:cs typeface="ＭＳ Ｐゴシック" charset="0"/>
              </a:rPr>
            </a:br>
            <a:r>
              <a:rPr lang="en-SG" sz="3600" b="1" baseline="30000" dirty="0">
                <a:effectLst>
                  <a:glow rad="127000">
                    <a:schemeClr val="tx1"/>
                  </a:glow>
                </a:effectLst>
                <a:latin typeface="Arial" charset="0"/>
                <a:ea typeface="ＭＳ Ｐゴシック" charset="0"/>
                <a:cs typeface="ＭＳ Ｐゴシック" charset="0"/>
              </a:rPr>
              <a:t>5 </a:t>
            </a:r>
            <a:r>
              <a:rPr lang="en-SG" sz="3600" b="1" dirty="0">
                <a:effectLst>
                  <a:glow rad="127000">
                    <a:schemeClr val="tx1"/>
                  </a:glow>
                </a:effectLst>
                <a:latin typeface="Arial" charset="0"/>
                <a:ea typeface="ＭＳ Ｐゴシック" charset="0"/>
                <a:cs typeface="ＭＳ Ｐゴシック" charset="0"/>
              </a:rPr>
              <a:t>Those people belong to this world, so they speak from the world’s viewpoint, and the world listens to them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4:4-5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0211957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But we belong to God, and those who know God listen to us. If they do not belong to God, they do not listen to us. That is how we know if someone has the Spirit of truth or the spirit of deception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4:6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5005023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837"/>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Don’t hate believers (3:11-15)</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Show compassion (3:16-20)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Be confident before God (3:21-24)</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Obey apostolic teaching (4:1-6)</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Care for believers (4:7-21)</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260468685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35A27A5B-AA50-0042-A438-509B0B105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2060848"/>
            <a:ext cx="8369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friends, let us continue to love one another, for love comes from God. Anyone who loves is a child of God and knows God.  </a:t>
            </a:r>
            <a:r>
              <a:rPr lang="en-US" sz="3600" b="1" baseline="30000" dirty="0">
                <a:effectLst>
                  <a:glow rad="127000">
                    <a:schemeClr val="tx1"/>
                  </a:glow>
                </a:effectLst>
                <a:latin typeface="Arial" charset="0"/>
                <a:ea typeface="ＭＳ Ｐゴシック" charset="0"/>
                <a:cs typeface="ＭＳ Ｐゴシック" charset="0"/>
              </a:rPr>
              <a:t>8 </a:t>
            </a:r>
            <a:r>
              <a:rPr lang="en-US" sz="3600" b="1" dirty="0">
                <a:effectLst>
                  <a:glow rad="127000">
                    <a:schemeClr val="tx1"/>
                  </a:glow>
                </a:effectLst>
                <a:latin typeface="Arial" charset="0"/>
                <a:ea typeface="ＭＳ Ｐゴシック" charset="0"/>
                <a:cs typeface="ＭＳ Ｐゴシック" charset="0"/>
              </a:rPr>
              <a:t>But anyone who does not love does not know God, for God is love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4:7-8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2742392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John 5</a:t>
            </a:r>
          </a:p>
        </p:txBody>
      </p:sp>
    </p:spTree>
    <p:extLst>
      <p:ext uri="{BB962C8B-B14F-4D97-AF65-F5344CB8AC3E}">
        <p14:creationId xmlns:p14="http://schemas.microsoft.com/office/powerpoint/2010/main" val="39667386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837"/>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Don’t hate believers (3:11-15)</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Show compassion (3:16-20)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Be confident before God (3:21-24)</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Obey apostolic teaching (4:1-6)</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Care for believers (4:7-21)</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Obey God’s commands (5:1-3)</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326973361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384"/>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Have you strayed?</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0" y="1499104"/>
            <a:ext cx="6300192" cy="47382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Buying?</a:t>
            </a:r>
          </a:p>
          <a:p>
            <a:pPr marL="0" marR="0" lvl="0" indent="0" defTabSz="457200" rtl="0" eaLnBrk="0" fontAlgn="base" latinLnBrk="0" hangingPunct="0">
              <a:lnSpc>
                <a:spcPct val="100000"/>
              </a:lnSpc>
              <a:spcBef>
                <a:spcPct val="0"/>
              </a:spcBef>
              <a:spcAft>
                <a:spcPct val="0"/>
              </a:spcAft>
              <a:buClrTx/>
              <a:buSzTx/>
              <a:buFontTx/>
              <a:buNone/>
              <a:tabLst/>
              <a:defRPr/>
            </a:pPr>
            <a:r>
              <a:rPr lang="en-US" sz="4800" b="1" dirty="0">
                <a:solidFill>
                  <a:srgbClr val="FFFFFF"/>
                </a:solidFill>
                <a:effectLst>
                  <a:glow rad="127000">
                    <a:srgbClr val="000000"/>
                  </a:glow>
                </a:effectLst>
                <a:latin typeface="Arial" charset="0"/>
                <a:ea typeface="ＭＳ Ｐゴシック" charset="0"/>
                <a:cs typeface="ＭＳ Ｐゴシック" charset="0"/>
              </a:rPr>
              <a:t>Porn?</a:t>
            </a:r>
          </a:p>
          <a:p>
            <a:pPr marL="0" marR="0" lvl="0" indent="0"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Law v. </a:t>
            </a:r>
            <a:r>
              <a:rPr lang="en-US" sz="4800" b="1" dirty="0">
                <a:solidFill>
                  <a:srgbClr val="FFFFFF"/>
                </a:solidFill>
                <a:effectLst>
                  <a:glow rad="127000">
                    <a:srgbClr val="000000"/>
                  </a:glow>
                </a:effectLst>
                <a:latin typeface="Arial" charset="0"/>
                <a:ea typeface="ＭＳ Ｐゴシック" charset="0"/>
                <a:cs typeface="ＭＳ Ｐゴシック" charset="0"/>
              </a:rPr>
              <a:t>Grace</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defTabSz="457200" rtl="0" eaLnBrk="0" fontAlgn="base" latinLnBrk="0" hangingPunct="0">
              <a:lnSpc>
                <a:spcPct val="100000"/>
              </a:lnSpc>
              <a:spcBef>
                <a:spcPct val="0"/>
              </a:spcBef>
              <a:spcAft>
                <a:spcPct val="0"/>
              </a:spcAft>
              <a:buClrTx/>
              <a:buSzTx/>
              <a:buFontTx/>
              <a:buNone/>
              <a:tabLst/>
              <a:defRPr/>
            </a:pPr>
            <a:r>
              <a:rPr lang="en-US" sz="4800" b="1" dirty="0">
                <a:solidFill>
                  <a:srgbClr val="FFFFFF"/>
                </a:solidFill>
                <a:effectLst>
                  <a:glow rad="127000">
                    <a:srgbClr val="000000"/>
                  </a:glow>
                </a:effectLst>
                <a:latin typeface="Arial" charset="0"/>
                <a:ea typeface="ＭＳ Ｐゴシック" charset="0"/>
                <a:cs typeface="ＭＳ Ｐゴシック" charset="0"/>
              </a:rPr>
              <a:t>Imbalanced?</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000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B555279C-9205-8C42-8B22-0AAF917E8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2265"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Everyone who believes that Jesus is the Christ has become a child of God. And everyone who loves the Father loves his children, too.  </a:t>
            </a:r>
            <a:r>
              <a:rPr lang="en-US" sz="3600" b="1" baseline="30000" dirty="0">
                <a:effectLst>
                  <a:glow rad="127000">
                    <a:schemeClr val="tx1"/>
                  </a:glow>
                </a:effectLst>
                <a:latin typeface="Arial" charset="0"/>
                <a:ea typeface="ＭＳ Ｐゴシック" charset="0"/>
                <a:cs typeface="ＭＳ Ｐゴシック" charset="0"/>
              </a:rPr>
              <a:t>2 </a:t>
            </a:r>
            <a:r>
              <a:rPr lang="en-US" sz="3600" b="1" dirty="0">
                <a:effectLst>
                  <a:glow rad="127000">
                    <a:schemeClr val="tx1"/>
                  </a:glow>
                </a:effectLst>
                <a:latin typeface="Arial" charset="0"/>
                <a:ea typeface="ＭＳ Ｐゴシック" charset="0"/>
                <a:cs typeface="ＭＳ Ｐゴシック" charset="0"/>
              </a:rPr>
              <a:t>We know we love God’s children if we love God and obey his commandments.  </a:t>
            </a:r>
            <a:r>
              <a:rPr lang="en-US" sz="3600" b="1" baseline="30000" dirty="0">
                <a:effectLst>
                  <a:glow rad="127000">
                    <a:schemeClr val="tx1"/>
                  </a:glow>
                </a:effectLst>
                <a:latin typeface="Arial" charset="0"/>
                <a:ea typeface="ＭＳ Ｐゴシック" charset="0"/>
                <a:cs typeface="ＭＳ Ｐゴシック" charset="0"/>
              </a:rPr>
              <a:t>3 </a:t>
            </a:r>
            <a:r>
              <a:rPr lang="en-US" sz="3600" b="1" dirty="0">
                <a:effectLst>
                  <a:glow rad="127000">
                    <a:schemeClr val="tx1"/>
                  </a:glow>
                </a:effectLst>
                <a:latin typeface="Arial" charset="0"/>
                <a:ea typeface="ＭＳ Ｐゴシック" charset="0"/>
                <a:cs typeface="ＭＳ Ｐゴシック" charset="0"/>
              </a:rPr>
              <a:t>Loving God means keeping his commandments, and his commandments are not burdensome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5:1-3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6217858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384"/>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CAN YOU…</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42724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AVOID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STRAYING</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…INTO FALSE TEACHING?</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557834"/>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Obey</a:t>
            </a: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God’s commands</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(1–2)</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4716016" y="557834"/>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Love</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others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lang="en-US" sz="3600" b="1" kern="0" dirty="0">
                <a:solidFill>
                  <a:srgbClr val="FFFFFF"/>
                </a:solidFill>
                <a:effectLst>
                  <a:glow rad="127000">
                    <a:srgbClr val="000000"/>
                  </a:glow>
                </a:effectLst>
                <a:latin typeface="Arial" charset="0"/>
                <a:ea typeface="ＭＳ Ｐゴシック" charset="0"/>
                <a:cs typeface="ＭＳ Ｐゴシック" charset="0"/>
              </a:rPr>
              <a:t>(3:1–5:3 )</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0" y="4587488"/>
            <a:ext cx="914400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solidFill>
                  <a:srgbClr val="FFFFFF"/>
                </a:solidFill>
                <a:effectLst>
                  <a:glow rad="127000">
                    <a:srgbClr val="000000"/>
                  </a:glow>
                </a:effectLst>
                <a:latin typeface="Arial" charset="0"/>
                <a:ea typeface="ＭＳ Ｐゴシック" charset="0"/>
                <a:cs typeface="ＭＳ Ｐゴシック" charset="0"/>
              </a:rPr>
              <a:t>Realize that obedience produces </a:t>
            </a:r>
            <a:br>
              <a:rPr lang="en-US" sz="3600" b="1" kern="0" dirty="0">
                <a:solidFill>
                  <a:srgbClr val="FFFFFF"/>
                </a:solidFill>
                <a:effectLst>
                  <a:glow rad="127000">
                    <a:srgbClr val="000000"/>
                  </a:glow>
                </a:effectLst>
                <a:latin typeface="Arial" charset="0"/>
                <a:ea typeface="ＭＳ Ｐゴシック" charset="0"/>
                <a:cs typeface="ＭＳ Ｐゴシック" charset="0"/>
              </a:rPr>
            </a:br>
            <a:r>
              <a:rPr lang="en-US" sz="3600" b="1" kern="0" dirty="0">
                <a:solidFill>
                  <a:srgbClr val="FFFFFF"/>
                </a:solidFill>
                <a:effectLst>
                  <a:glow rad="127000">
                    <a:srgbClr val="000000"/>
                  </a:glow>
                </a:effectLst>
                <a:latin typeface="Arial" charset="0"/>
                <a:ea typeface="ＭＳ Ｐゴシック" charset="0"/>
                <a:cs typeface="ＭＳ Ｐゴシック" charset="0"/>
              </a:rPr>
              <a:t>what you really </a:t>
            </a:r>
            <a:r>
              <a:rPr lang="en-US" sz="3600" b="1" kern="0" dirty="0">
                <a:solidFill>
                  <a:srgbClr val="FFFF00"/>
                </a:solidFill>
                <a:effectLst>
                  <a:glow rad="127000">
                    <a:srgbClr val="000000"/>
                  </a:glow>
                </a:effectLst>
                <a:latin typeface="Arial" charset="0"/>
                <a:ea typeface="ＭＳ Ｐゴシック" charset="0"/>
                <a:cs typeface="ＭＳ Ｐゴシック" charset="0"/>
              </a:rPr>
              <a:t>need</a:t>
            </a:r>
            <a:r>
              <a:rPr lang="en-US" sz="3600" b="1" kern="0" dirty="0">
                <a:solidFill>
                  <a:srgbClr val="FFFFFF"/>
                </a:solidFill>
                <a:effectLst>
                  <a:glow rad="127000">
                    <a:srgbClr val="000000"/>
                  </a:glow>
                </a:effectLst>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US" sz="3600" b="1" kern="0" dirty="0">
                <a:solidFill>
                  <a:srgbClr val="FFFFFF"/>
                </a:solidFill>
                <a:effectLst>
                  <a:glow rad="127000">
                    <a:srgbClr val="000000"/>
                  </a:glow>
                </a:effectLst>
                <a:latin typeface="Arial" charset="0"/>
                <a:ea typeface="ＭＳ Ｐゴシック" charset="0"/>
                <a:cs typeface="ＭＳ Ｐゴシック" charset="0"/>
              </a:rPr>
              <a:t>5:4-21</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402540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p:bldP spid="10" grpId="0" animBg="1"/>
      <p:bldP spid="11" grpId="0"/>
      <p:bldP spid="1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B2E57DC8-5222-4B43-8A37-25496C0EAA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3" t="3099" r="65350" b="1425"/>
          <a:stretch/>
        </p:blipFill>
        <p:spPr bwMode="auto">
          <a:xfrm>
            <a:off x="179512" y="764704"/>
            <a:ext cx="2988910" cy="410445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168422" y="5733256"/>
            <a:ext cx="5928722" cy="829727"/>
          </a:xfrm>
          <a:effectLst>
            <a:outerShdw blurRad="63500" dist="35921" dir="2700000" algn="ctr" rotWithShape="0">
              <a:schemeClr val="tx2">
                <a:alpha val="74998"/>
              </a:schemeClr>
            </a:outerShdw>
          </a:effectLst>
        </p:spPr>
        <p:txBody>
          <a:bodyPr anchor="t"/>
          <a:lstStyle/>
          <a:p>
            <a:pPr>
              <a:defRPr/>
            </a:pPr>
            <a:r>
              <a:rPr lang="en-US" sz="2800" b="1" i="1" dirty="0">
                <a:effectLst>
                  <a:glow rad="127000">
                    <a:schemeClr val="tx1"/>
                  </a:glow>
                </a:effectLst>
                <a:latin typeface="Arial" charset="0"/>
                <a:ea typeface="ＭＳ Ｐゴシック" charset="0"/>
                <a:cs typeface="ＭＳ Ｐゴシック" charset="0"/>
              </a:rPr>
              <a:t>— Francis Chan —</a:t>
            </a:r>
          </a:p>
        </p:txBody>
      </p:sp>
      <p:sp>
        <p:nvSpPr>
          <p:cNvPr id="4" name="Rectangle 2">
            <a:extLst>
              <a:ext uri="{FF2B5EF4-FFF2-40B4-BE49-F238E27FC236}">
                <a16:creationId xmlns:a16="http://schemas.microsoft.com/office/drawing/2014/main" id="{6389E437-F3DE-E44C-A6E9-09062FC1F0D2}"/>
              </a:ext>
            </a:extLst>
          </p:cNvPr>
          <p:cNvSpPr txBox="1">
            <a:spLocks noChangeArrowheads="1"/>
          </p:cNvSpPr>
          <p:nvPr/>
        </p:nvSpPr>
        <p:spPr bwMode="auto">
          <a:xfrm>
            <a:off x="3168422" y="40521"/>
            <a:ext cx="5928722" cy="56927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effectLst>
                  <a:glow rad="127000">
                    <a:schemeClr val="tx1"/>
                  </a:glow>
                </a:effectLst>
                <a:latin typeface="Arial" charset="0"/>
                <a:ea typeface="ＭＳ Ｐゴシック" charset="0"/>
                <a:cs typeface="ＭＳ Ｐゴシック" charset="0"/>
              </a:rPr>
              <a:t>The Bible says that when we obey God’s commands, we benefit. I think we naturally assume that if we look out for our own interests and concerns, we will be happy. But people who sacrifice for others will tell you that seasons of giving are the most rewarding of their lives.</a:t>
            </a:r>
          </a:p>
        </p:txBody>
      </p:sp>
    </p:spTree>
    <p:extLst>
      <p:ext uri="{BB962C8B-B14F-4D97-AF65-F5344CB8AC3E}">
        <p14:creationId xmlns:p14="http://schemas.microsoft.com/office/powerpoint/2010/main" val="126724771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solidFill>
                  <a:srgbClr val="FFFF00"/>
                </a:solidFill>
                <a:effectLst>
                  <a:glow rad="127000">
                    <a:schemeClr val="tx1"/>
                  </a:glow>
                </a:effectLst>
                <a:latin typeface="Arial" charset="0"/>
                <a:ea typeface="ＭＳ Ｐゴシック" charset="0"/>
                <a:cs typeface="ＭＳ Ｐゴシック" charset="0"/>
              </a:rPr>
              <a:t>Victory over the world system (5:4-5)</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III. Realize that obedience produces what you really </a:t>
            </a:r>
            <a:r>
              <a:rPr lang="en-US" sz="4000" b="1" kern="0" dirty="0">
                <a:solidFill>
                  <a:srgbClr val="FFFF00"/>
                </a:solidFill>
                <a:effectLst>
                  <a:glow rad="127000">
                    <a:schemeClr val="tx1"/>
                  </a:glow>
                </a:effectLst>
                <a:latin typeface="Arial" charset="0"/>
                <a:ea typeface="ＭＳ Ｐゴシック" charset="0"/>
                <a:cs typeface="ＭＳ Ｐゴシック" charset="0"/>
              </a:rPr>
              <a:t>need</a:t>
            </a:r>
            <a:r>
              <a:rPr lang="en-US" sz="4000" b="1" kern="0" dirty="0">
                <a:effectLst>
                  <a:glow rad="127000">
                    <a:schemeClr val="tx1"/>
                  </a:glow>
                </a:effectLst>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1729549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5868144"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every child of God defeats this evil world, and we achieve this victory through our faith.  </a:t>
            </a:r>
            <a:r>
              <a:rPr lang="en-US" sz="3600" b="1" baseline="30000" dirty="0">
                <a:effectLst>
                  <a:glow rad="127000">
                    <a:schemeClr val="tx1"/>
                  </a:glow>
                </a:effectLst>
                <a:latin typeface="Arial" charset="0"/>
                <a:ea typeface="ＭＳ Ｐゴシック" charset="0"/>
                <a:cs typeface="ＭＳ Ｐゴシック" charset="0"/>
              </a:rPr>
              <a:t>5 </a:t>
            </a:r>
            <a:r>
              <a:rPr lang="en-US" sz="3600" b="1" dirty="0">
                <a:effectLst>
                  <a:glow rad="127000">
                    <a:schemeClr val="tx1"/>
                  </a:glow>
                </a:effectLst>
                <a:latin typeface="Arial" charset="0"/>
                <a:ea typeface="ＭＳ Ｐゴシック" charset="0"/>
                <a:cs typeface="ＭＳ Ｐゴシック" charset="0"/>
              </a:rPr>
              <a:t>And who can win this battle against the world? Only those who believe that Jesus is the Son of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5:4-5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5066433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Victory over the world system (5:4-5)</a:t>
            </a:r>
          </a:p>
          <a:p>
            <a:pPr>
              <a:defRPr/>
            </a:pPr>
            <a:r>
              <a:rPr lang="en-US" sz="4000" b="1" kern="0" dirty="0">
                <a:solidFill>
                  <a:srgbClr val="FFFF00"/>
                </a:solidFill>
                <a:effectLst>
                  <a:glow rad="127000">
                    <a:schemeClr val="tx1"/>
                  </a:glow>
                </a:effectLst>
                <a:latin typeface="Arial" charset="0"/>
                <a:ea typeface="ＭＳ Ｐゴシック" charset="0"/>
                <a:cs typeface="ＭＳ Ｐゴシック" charset="0"/>
              </a:rPr>
              <a:t>Assurance of salvation (5:6-13)</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III. Realize that obedience produces what you really </a:t>
            </a:r>
            <a:r>
              <a:rPr lang="en-US" sz="4000" b="1" kern="0" dirty="0">
                <a:solidFill>
                  <a:srgbClr val="FFFF00"/>
                </a:solidFill>
                <a:effectLst>
                  <a:glow rad="127000">
                    <a:schemeClr val="tx1"/>
                  </a:glow>
                </a:effectLst>
                <a:latin typeface="Arial" charset="0"/>
                <a:ea typeface="ＭＳ Ｐゴシック" charset="0"/>
                <a:cs typeface="ＭＳ Ｐゴシック" charset="0"/>
              </a:rPr>
              <a:t>need</a:t>
            </a:r>
            <a:r>
              <a:rPr lang="en-US" sz="4000" b="1" kern="0" dirty="0">
                <a:effectLst>
                  <a:glow rad="127000">
                    <a:schemeClr val="tx1"/>
                  </a:glow>
                </a:effectLst>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298956416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805264"/>
            <a:ext cx="9144000" cy="1052736"/>
          </a:xfrm>
        </p:spPr>
        <p:txBody>
          <a:bodyPr/>
          <a:lstStyle/>
          <a:p>
            <a:pPr>
              <a:defRPr/>
            </a:pPr>
            <a:r>
              <a:rPr lang="en-US" dirty="0">
                <a:solidFill>
                  <a:schemeClr val="bg1"/>
                </a:solidFill>
                <a:effectLst>
                  <a:glow rad="101600">
                    <a:schemeClr val="tx1"/>
                  </a:glow>
                </a:effectLst>
                <a:latin typeface="Chalkboard SE Bold"/>
                <a:cs typeface="Chalkboard SE Bold"/>
              </a:rPr>
              <a:t>God’s Gift (1 John 5:12-13)</a:t>
            </a:r>
          </a:p>
        </p:txBody>
      </p:sp>
      <p:sp>
        <p:nvSpPr>
          <p:cNvPr id="4" name="Text Box 6"/>
          <p:cNvSpPr txBox="1">
            <a:spLocks noChangeArrowheads="1"/>
          </p:cNvSpPr>
          <p:nvPr/>
        </p:nvSpPr>
        <p:spPr bwMode="auto">
          <a:xfrm>
            <a:off x="7778" y="18322"/>
            <a:ext cx="9144000" cy="353943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hangingPunct="1">
              <a:defRPr/>
            </a:pPr>
            <a:r>
              <a:rPr lang="en-US" altLang="zh-CN" sz="3200" dirty="0">
                <a:solidFill>
                  <a:srgbClr val="FFFFFF"/>
                </a:solidFill>
                <a:effectLst>
                  <a:glow rad="127000">
                    <a:srgbClr val="000000">
                      <a:alpha val="99000"/>
                    </a:srgbClr>
                  </a:glow>
                </a:effectLst>
                <a:latin typeface="Chalkboard SE Bold"/>
                <a:ea typeface="宋体" charset="0"/>
                <a:cs typeface="Chalkboard SE Bold"/>
              </a:rPr>
              <a:t>"And this is what God has testified: </a:t>
            </a:r>
            <a:br>
              <a:rPr lang="en-US" altLang="zh-CN" sz="3200" dirty="0">
                <a:solidFill>
                  <a:srgbClr val="FFFFFF"/>
                </a:solidFill>
                <a:effectLst>
                  <a:glow rad="127000">
                    <a:srgbClr val="000000">
                      <a:alpha val="99000"/>
                    </a:srgbClr>
                  </a:glow>
                </a:effectLst>
                <a:latin typeface="Chalkboard SE Bold"/>
                <a:ea typeface="宋体" charset="0"/>
                <a:cs typeface="Chalkboard SE Bold"/>
              </a:rPr>
            </a:br>
            <a:r>
              <a:rPr lang="en-US" altLang="zh-CN" sz="3200" dirty="0">
                <a:solidFill>
                  <a:srgbClr val="FFFF00"/>
                </a:solidFill>
                <a:effectLst>
                  <a:glow rad="127000">
                    <a:srgbClr val="000000">
                      <a:alpha val="99000"/>
                    </a:srgbClr>
                  </a:glow>
                </a:effectLst>
                <a:latin typeface="Chalkboard SE Bold"/>
                <a:ea typeface="宋体" charset="0"/>
                <a:cs typeface="Chalkboard SE Bold"/>
              </a:rPr>
              <a:t>He</a:t>
            </a:r>
            <a:r>
              <a:rPr lang="en-US" altLang="zh-CN" sz="3200" dirty="0">
                <a:solidFill>
                  <a:srgbClr val="FFFFFF"/>
                </a:solidFill>
                <a:effectLst>
                  <a:glow rad="127000">
                    <a:srgbClr val="000000">
                      <a:alpha val="99000"/>
                    </a:srgbClr>
                  </a:glow>
                </a:effectLst>
                <a:latin typeface="Chalkboard SE Bold"/>
                <a:ea typeface="宋体" charset="0"/>
                <a:cs typeface="Chalkboard SE Bold"/>
              </a:rPr>
              <a:t> </a:t>
            </a:r>
            <a:r>
              <a:rPr lang="en-US" altLang="zh-CN" sz="3200" dirty="0">
                <a:solidFill>
                  <a:srgbClr val="FFFF00"/>
                </a:solidFill>
                <a:effectLst>
                  <a:glow rad="127000">
                    <a:srgbClr val="000000">
                      <a:alpha val="99000"/>
                    </a:srgbClr>
                  </a:glow>
                </a:effectLst>
                <a:latin typeface="Chalkboard SE Bold"/>
                <a:ea typeface="宋体" charset="0"/>
                <a:cs typeface="Chalkboard SE Bold"/>
              </a:rPr>
              <a:t>has given us eternal life</a:t>
            </a:r>
            <a:r>
              <a:rPr lang="en-US" altLang="zh-CN" sz="3200" dirty="0">
                <a:solidFill>
                  <a:srgbClr val="FFFFFF"/>
                </a:solidFill>
                <a:effectLst>
                  <a:glow rad="127000">
                    <a:srgbClr val="000000">
                      <a:alpha val="99000"/>
                    </a:srgbClr>
                  </a:glow>
                </a:effectLst>
                <a:latin typeface="Chalkboard SE Bold"/>
                <a:ea typeface="宋体" charset="0"/>
                <a:cs typeface="Chalkboard SE Bold"/>
              </a:rPr>
              <a:t>, and this life is in his Son.  </a:t>
            </a:r>
            <a:r>
              <a:rPr lang="en-US" altLang="zh-CN" sz="3200" baseline="30000" dirty="0">
                <a:solidFill>
                  <a:srgbClr val="FFFF00"/>
                </a:solidFill>
                <a:effectLst>
                  <a:glow rad="127000">
                    <a:srgbClr val="000000">
                      <a:alpha val="99000"/>
                    </a:srgbClr>
                  </a:glow>
                </a:effectLst>
                <a:latin typeface="Chalkboard SE Bold"/>
                <a:ea typeface="宋体" charset="0"/>
                <a:cs typeface="Chalkboard SE Bold"/>
              </a:rPr>
              <a:t>12</a:t>
            </a:r>
            <a:r>
              <a:rPr lang="en-US" altLang="zh-CN" sz="3200" dirty="0">
                <a:solidFill>
                  <a:srgbClr val="FFFF00"/>
                </a:solidFill>
                <a:effectLst>
                  <a:glow rad="127000">
                    <a:srgbClr val="000000">
                      <a:alpha val="99000"/>
                    </a:srgbClr>
                  </a:glow>
                </a:effectLst>
                <a:latin typeface="Chalkboard SE Bold"/>
                <a:ea typeface="宋体" charset="0"/>
                <a:cs typeface="Chalkboard SE Bold"/>
              </a:rPr>
              <a:t>Whoever has the Son has life</a:t>
            </a:r>
            <a:r>
              <a:rPr lang="en-US" altLang="zh-CN" sz="3200" dirty="0">
                <a:solidFill>
                  <a:srgbClr val="FFFFFF"/>
                </a:solidFill>
                <a:effectLst>
                  <a:glow rad="127000">
                    <a:srgbClr val="000000">
                      <a:alpha val="99000"/>
                    </a:srgbClr>
                  </a:glow>
                </a:effectLst>
                <a:latin typeface="Chalkboard SE Bold"/>
                <a:ea typeface="宋体" charset="0"/>
                <a:cs typeface="Chalkboard SE Bold"/>
              </a:rPr>
              <a:t>; whoever does not have God’s Son does not have life. </a:t>
            </a:r>
            <a:r>
              <a:rPr lang="en-US" altLang="zh-CN" sz="3200" baseline="30000" dirty="0">
                <a:solidFill>
                  <a:srgbClr val="FFFFFF"/>
                </a:solidFill>
                <a:effectLst>
                  <a:glow rad="127000">
                    <a:srgbClr val="000000">
                      <a:alpha val="99000"/>
                    </a:srgbClr>
                  </a:glow>
                </a:effectLst>
                <a:latin typeface="Chalkboard SE Bold"/>
                <a:ea typeface="宋体" charset="0"/>
                <a:cs typeface="Chalkboard SE Bold"/>
              </a:rPr>
              <a:t>13</a:t>
            </a:r>
            <a:r>
              <a:rPr lang="en-US" altLang="zh-CN" sz="3200" dirty="0">
                <a:solidFill>
                  <a:srgbClr val="FFFFFF"/>
                </a:solidFill>
                <a:effectLst>
                  <a:glow rad="127000">
                    <a:srgbClr val="000000">
                      <a:alpha val="99000"/>
                    </a:srgbClr>
                  </a:glow>
                </a:effectLst>
                <a:latin typeface="Chalkboard SE Bold"/>
                <a:ea typeface="宋体" charset="0"/>
                <a:cs typeface="Chalkboard SE Bold"/>
              </a:rPr>
              <a:t>I have written this to you who believe in the name of the Son of God, so that you may </a:t>
            </a:r>
            <a:r>
              <a:rPr lang="en-US" altLang="zh-CN" sz="3200" dirty="0">
                <a:solidFill>
                  <a:srgbClr val="FFFF00"/>
                </a:solidFill>
                <a:effectLst>
                  <a:glow rad="127000">
                    <a:srgbClr val="000000">
                      <a:alpha val="99000"/>
                    </a:srgbClr>
                  </a:glow>
                </a:effectLst>
                <a:latin typeface="Chalkboard SE Bold"/>
                <a:ea typeface="宋体" charset="0"/>
                <a:cs typeface="Chalkboard SE Bold"/>
              </a:rPr>
              <a:t>know</a:t>
            </a:r>
            <a:r>
              <a:rPr lang="en-US" altLang="zh-CN" sz="3200" dirty="0">
                <a:solidFill>
                  <a:srgbClr val="FFFFFF"/>
                </a:solidFill>
                <a:effectLst>
                  <a:glow rad="127000">
                    <a:srgbClr val="000000">
                      <a:alpha val="99000"/>
                    </a:srgbClr>
                  </a:glow>
                </a:effectLst>
                <a:latin typeface="Chalkboard SE Bold"/>
                <a:ea typeface="宋体" charset="0"/>
                <a:cs typeface="Chalkboard SE Bold"/>
              </a:rPr>
              <a:t> </a:t>
            </a:r>
            <a:r>
              <a:rPr lang="en-US" altLang="zh-CN" sz="3200" dirty="0">
                <a:solidFill>
                  <a:srgbClr val="FFFF00"/>
                </a:solidFill>
                <a:effectLst>
                  <a:glow rad="127000">
                    <a:srgbClr val="000000">
                      <a:alpha val="99000"/>
                    </a:srgbClr>
                  </a:glow>
                </a:effectLst>
                <a:latin typeface="Chalkboard SE Bold"/>
                <a:ea typeface="宋体" charset="0"/>
                <a:cs typeface="Chalkboard SE Bold"/>
              </a:rPr>
              <a:t>you have eternal life</a:t>
            </a:r>
            <a:r>
              <a:rPr lang="en-US" altLang="zh-CN" sz="3200" dirty="0">
                <a:solidFill>
                  <a:srgbClr val="FFFFFF"/>
                </a:solidFill>
                <a:effectLst>
                  <a:glow rad="127000">
                    <a:srgbClr val="000000">
                      <a:alpha val="99000"/>
                    </a:srgbClr>
                  </a:glow>
                </a:effectLst>
                <a:latin typeface="Chalkboard SE Bold"/>
                <a:ea typeface="宋体" charset="0"/>
                <a:cs typeface="Chalkboard SE Bold"/>
              </a:rPr>
              <a: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Victory over the world system (5:4-5)</a:t>
            </a:r>
          </a:p>
          <a:p>
            <a:pPr>
              <a:defRPr/>
            </a:pPr>
            <a:r>
              <a:rPr lang="en-US" sz="4000" b="1" kern="0" dirty="0">
                <a:effectLst>
                  <a:glow rad="127000">
                    <a:schemeClr val="tx1"/>
                  </a:glow>
                </a:effectLst>
                <a:latin typeface="Arial" charset="0"/>
                <a:ea typeface="ＭＳ Ｐゴシック" charset="0"/>
                <a:cs typeface="ＭＳ Ｐゴシック" charset="0"/>
              </a:rPr>
              <a:t>Assurance of salvation (5:6-13)</a:t>
            </a:r>
          </a:p>
          <a:p>
            <a:pPr>
              <a:defRPr/>
            </a:pPr>
            <a:r>
              <a:rPr lang="en-US" sz="4000" b="1" kern="0" dirty="0">
                <a:solidFill>
                  <a:srgbClr val="FFFF00"/>
                </a:solidFill>
                <a:effectLst>
                  <a:glow rad="127000">
                    <a:schemeClr val="tx1"/>
                  </a:glow>
                </a:effectLst>
                <a:latin typeface="Arial" charset="0"/>
                <a:ea typeface="ＭＳ Ｐゴシック" charset="0"/>
                <a:cs typeface="ＭＳ Ｐゴシック" charset="0"/>
              </a:rPr>
              <a:t>Guidance in prayer (5:14-17)</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III. Realize that obedience produces what you really </a:t>
            </a:r>
            <a:r>
              <a:rPr lang="en-US" sz="4000" b="1" kern="0" dirty="0">
                <a:solidFill>
                  <a:srgbClr val="FFFF00"/>
                </a:solidFill>
                <a:effectLst>
                  <a:glow rad="127000">
                    <a:schemeClr val="tx1"/>
                  </a:glow>
                </a:effectLst>
                <a:latin typeface="Arial" charset="0"/>
                <a:ea typeface="ＭＳ Ｐゴシック" charset="0"/>
                <a:cs typeface="ＭＳ Ｐゴシック" charset="0"/>
              </a:rPr>
              <a:t>need</a:t>
            </a:r>
            <a:r>
              <a:rPr lang="en-US" sz="4000" b="1" kern="0" dirty="0">
                <a:effectLst>
                  <a:glow rad="127000">
                    <a:schemeClr val="tx1"/>
                  </a:glow>
                </a:effectLst>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85891385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52D7A8EC-B5B5-6446-B954-BCDBA912B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 y="2276872"/>
            <a:ext cx="9103318" cy="455165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we are confident that he hears us whenever we ask for anything that pleases him.  </a:t>
            </a:r>
            <a:r>
              <a:rPr lang="en-US" sz="3600" b="1" baseline="30000" dirty="0">
                <a:effectLst>
                  <a:glow rad="127000">
                    <a:schemeClr val="tx1"/>
                  </a:glow>
                </a:effectLst>
                <a:latin typeface="Arial" charset="0"/>
                <a:ea typeface="ＭＳ Ｐゴシック" charset="0"/>
                <a:cs typeface="ＭＳ Ｐゴシック" charset="0"/>
              </a:rPr>
              <a:t>15 </a:t>
            </a:r>
            <a:r>
              <a:rPr lang="en-US" sz="3600" b="1" dirty="0">
                <a:effectLst>
                  <a:glow rad="127000">
                    <a:schemeClr val="tx1"/>
                  </a:glow>
                </a:effectLst>
                <a:latin typeface="Arial" charset="0"/>
                <a:ea typeface="ＭＳ Ｐゴシック" charset="0"/>
                <a:cs typeface="ＭＳ Ｐゴシック" charset="0"/>
              </a:rPr>
              <a:t>And since we know he hears us when we make our requests, we also know that he will give us what we ask for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5:14-15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3703627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1595020"/>
            <a:ext cx="4896669" cy="5262980"/>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chemeClr val="tx1"/>
                </a:solidFill>
                <a:effectLst>
                  <a:glow rad="228600">
                    <a:schemeClr val="bg1"/>
                  </a:glow>
                </a:effectLst>
              </a:rPr>
              <a:t>“</a:t>
            </a:r>
            <a:r>
              <a:rPr lang="en-SG" sz="2800" dirty="0">
                <a:solidFill>
                  <a:schemeClr val="tx1"/>
                </a:solidFill>
                <a:effectLst>
                  <a:glow rad="228600">
                    <a:schemeClr val="bg1"/>
                  </a:glow>
                </a:effectLst>
              </a:rPr>
              <a:t>If anyone sees his brother commit a sin that does not lead to death, he should pray and God will give him life. I refer to those whose sin does not lead to death. </a:t>
            </a:r>
            <a:r>
              <a:rPr lang="en-SG" sz="2800" dirty="0">
                <a:solidFill>
                  <a:srgbClr val="800000"/>
                </a:solidFill>
                <a:effectLst>
                  <a:glow rad="228600">
                    <a:schemeClr val="bg1"/>
                  </a:glow>
                </a:effectLst>
              </a:rPr>
              <a:t>There is a sin that leads to death. I am not saying that he should pray about that.</a:t>
            </a:r>
            <a:r>
              <a:rPr lang="en-SG" sz="2800" dirty="0">
                <a:solidFill>
                  <a:schemeClr val="tx1"/>
                </a:solidFill>
                <a:effectLst>
                  <a:glow rad="228600">
                    <a:schemeClr val="bg1"/>
                  </a:glow>
                </a:effectLst>
              </a:rPr>
              <a:t>  </a:t>
            </a:r>
            <a:r>
              <a:rPr lang="en-SG" sz="2800" baseline="30000" dirty="0">
                <a:solidFill>
                  <a:schemeClr val="tx1"/>
                </a:solidFill>
                <a:effectLst>
                  <a:glow rad="228600">
                    <a:schemeClr val="bg1"/>
                  </a:glow>
                </a:effectLst>
              </a:rPr>
              <a:t>17</a:t>
            </a:r>
            <a:r>
              <a:rPr lang="en-SG" sz="2800" dirty="0">
                <a:solidFill>
                  <a:schemeClr val="tx1"/>
                </a:solidFill>
                <a:effectLst>
                  <a:glow rad="228600">
                    <a:schemeClr val="bg1"/>
                  </a:glow>
                </a:effectLst>
              </a:rPr>
              <a:t>All wrongdoing is sin, and there is sin that does not lead to death</a:t>
            </a:r>
            <a:r>
              <a:rPr lang="en-US" sz="2800" dirty="0">
                <a:solidFill>
                  <a:schemeClr val="tx1"/>
                </a:solidFill>
                <a:effectLst>
                  <a:glow rad="228600">
                    <a:schemeClr val="bg1"/>
                  </a:glow>
                </a:effectLst>
              </a:rPr>
              <a:t>.”</a:t>
            </a: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Some sin leads to premature death (1 John 5:16-17 </a:t>
            </a:r>
            <a:r>
              <a:rPr lang="en-US" sz="20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NIV</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p>
        </p:txBody>
      </p:sp>
    </p:spTree>
    <p:extLst>
      <p:ext uri="{BB962C8B-B14F-4D97-AF65-F5344CB8AC3E}">
        <p14:creationId xmlns:p14="http://schemas.microsoft.com/office/powerpoint/2010/main" val="27291567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384"/>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How can you avoid </a:t>
            </a:r>
            <a:r>
              <a:rPr lang="en-US" sz="6600" b="1" dirty="0">
                <a:solidFill>
                  <a:srgbClr val="FFFF00"/>
                </a:solidFill>
                <a:effectLst>
                  <a:glow rad="127000">
                    <a:schemeClr val="tx1"/>
                  </a:glow>
                </a:effectLst>
                <a:latin typeface="Arial" charset="0"/>
                <a:ea typeface="ＭＳ Ｐゴシック" charset="0"/>
                <a:cs typeface="ＭＳ Ｐゴシック" charset="0"/>
              </a:rPr>
              <a:t>straying</a:t>
            </a:r>
            <a:r>
              <a:rPr lang="en-US" sz="6600" b="1" dirty="0">
                <a:effectLst>
                  <a:glow rad="127000">
                    <a:schemeClr val="tx1"/>
                  </a:glow>
                </a:effectLst>
                <a:latin typeface="Arial" charset="0"/>
                <a:ea typeface="ＭＳ Ｐゴシック" charset="0"/>
                <a:cs typeface="ＭＳ Ｐゴシック" charset="0"/>
              </a:rPr>
              <a:t> into false teaching?</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419232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Victory over the world system (5:4-5)</a:t>
            </a:r>
          </a:p>
          <a:p>
            <a:pPr>
              <a:defRPr/>
            </a:pPr>
            <a:r>
              <a:rPr lang="en-US" sz="4000" b="1" kern="0" dirty="0">
                <a:effectLst>
                  <a:glow rad="127000">
                    <a:schemeClr val="tx1"/>
                  </a:glow>
                </a:effectLst>
                <a:latin typeface="Arial" charset="0"/>
                <a:ea typeface="ＭＳ Ｐゴシック" charset="0"/>
                <a:cs typeface="ＭＳ Ｐゴシック" charset="0"/>
              </a:rPr>
              <a:t>Assurance of salvation (5:6-13)</a:t>
            </a:r>
          </a:p>
          <a:p>
            <a:pPr>
              <a:defRPr/>
            </a:pPr>
            <a:r>
              <a:rPr lang="en-US" sz="4000" b="1" kern="0" dirty="0">
                <a:effectLst>
                  <a:glow rad="127000">
                    <a:schemeClr val="tx1"/>
                  </a:glow>
                </a:effectLst>
                <a:latin typeface="Arial" charset="0"/>
                <a:ea typeface="ＭＳ Ｐゴシック" charset="0"/>
                <a:cs typeface="ＭＳ Ｐゴシック" charset="0"/>
              </a:rPr>
              <a:t>Guidance in prayer (5:14-17)</a:t>
            </a:r>
            <a:endParaRPr lang="en-US" sz="4000" b="1" kern="0" dirty="0">
              <a:solidFill>
                <a:srgbClr val="FFFF00"/>
              </a:solidFill>
              <a:effectLst>
                <a:glow rad="127000">
                  <a:schemeClr val="tx1"/>
                </a:glow>
              </a:effectLst>
              <a:latin typeface="Arial" charset="0"/>
              <a:ea typeface="ＭＳ Ｐゴシック" charset="0"/>
              <a:cs typeface="ＭＳ Ｐゴシック" charset="0"/>
            </a:endParaRPr>
          </a:p>
          <a:p>
            <a:pPr>
              <a:defRPr/>
            </a:pPr>
            <a:r>
              <a:rPr lang="en-US" sz="4000" b="1" kern="0" dirty="0">
                <a:solidFill>
                  <a:srgbClr val="FFFF00"/>
                </a:solidFill>
                <a:effectLst>
                  <a:glow rad="127000">
                    <a:schemeClr val="tx1"/>
                  </a:glow>
                </a:effectLst>
                <a:latin typeface="Arial" charset="0"/>
                <a:ea typeface="ＭＳ Ｐゴシック" charset="0"/>
                <a:cs typeface="ＭＳ Ｐゴシック" charset="0"/>
              </a:rPr>
              <a:t>Freedom from habitual sin (5:18-20)</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III. Realize that obedience produces what you really </a:t>
            </a:r>
            <a:r>
              <a:rPr lang="en-US" sz="4000" b="1" kern="0" dirty="0">
                <a:solidFill>
                  <a:srgbClr val="FFFF00"/>
                </a:solidFill>
                <a:effectLst>
                  <a:glow rad="127000">
                    <a:schemeClr val="tx1"/>
                  </a:glow>
                </a:effectLst>
                <a:latin typeface="Arial" charset="0"/>
                <a:ea typeface="ＭＳ Ｐゴシック" charset="0"/>
                <a:cs typeface="ＭＳ Ｐゴシック" charset="0"/>
              </a:rPr>
              <a:t>need</a:t>
            </a:r>
            <a:r>
              <a:rPr lang="en-US" sz="4000" b="1" kern="0" dirty="0">
                <a:effectLst>
                  <a:glow rad="127000">
                    <a:schemeClr val="tx1"/>
                  </a:glow>
                </a:effectLst>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2569227448"/>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en-US" sz="4000" b="1" dirty="0">
                <a:latin typeface="Arial" charset="0"/>
                <a:ea typeface="ＭＳ Ｐゴシック" charset="0"/>
              </a:rPr>
              <a:t>How much can a believer sin </a:t>
            </a:r>
            <a:br>
              <a:rPr lang="en-US" sz="4000" b="1" dirty="0">
                <a:latin typeface="Arial" charset="0"/>
                <a:ea typeface="ＭＳ Ｐゴシック" charset="0"/>
              </a:rPr>
            </a:br>
            <a:r>
              <a:rPr lang="en-US" sz="4000" b="1" dirty="0">
                <a:latin typeface="Arial" charset="0"/>
                <a:ea typeface="ＭＳ Ｐゴシック" charset="0"/>
              </a:rPr>
              <a:t>(1 John 5:18)?</a:t>
            </a:r>
          </a:p>
        </p:txBody>
      </p:sp>
      <p:sp>
        <p:nvSpPr>
          <p:cNvPr id="6" name="Rectangle 2"/>
          <p:cNvSpPr txBox="1">
            <a:spLocks noChangeArrowheads="1"/>
          </p:cNvSpPr>
          <p:nvPr/>
        </p:nvSpPr>
        <p:spPr>
          <a:xfrm>
            <a:off x="107504" y="1484784"/>
            <a:ext cx="4284667"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NLT (cf. NIV)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 We know that God’s children do not make a </a:t>
            </a:r>
            <a:r>
              <a:rPr lang="en-US" sz="2800" b="1" dirty="0">
                <a:solidFill>
                  <a:srgbClr val="FFFF00"/>
                </a:solidFill>
                <a:effectLst>
                  <a:glow rad="292100">
                    <a:srgbClr val="000000"/>
                  </a:glow>
                </a:effectLst>
                <a:latin typeface="Arial" charset="0"/>
                <a:ea typeface="ＭＳ Ｐゴシック" charset="0"/>
                <a:cs typeface="ＭＳ Ｐゴシック" charset="0"/>
              </a:rPr>
              <a:t>practice of sinning</a:t>
            </a:r>
            <a:r>
              <a:rPr lang="en-US" sz="2800" b="1" dirty="0">
                <a:effectLst>
                  <a:glow rad="292100">
                    <a:srgbClr val="000000"/>
                  </a:glow>
                </a:effectLst>
                <a:latin typeface="Arial" charset="0"/>
                <a:ea typeface="ＭＳ Ｐゴシック" charset="0"/>
                <a:cs typeface="ＭＳ Ｐゴシック" charset="0"/>
              </a:rPr>
              <a:t>, for God’s Son holds them securely, and the evil one cannot touch them</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Habitual</a:t>
            </a:r>
          </a:p>
        </p:txBody>
      </p:sp>
      <p:sp>
        <p:nvSpPr>
          <p:cNvPr id="5" name="Rectangle 2"/>
          <p:cNvSpPr txBox="1">
            <a:spLocks noChangeArrowheads="1"/>
          </p:cNvSpPr>
          <p:nvPr/>
        </p:nvSpPr>
        <p:spPr>
          <a:xfrm>
            <a:off x="4716016" y="1484784"/>
            <a:ext cx="4355976"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NAU</a:t>
            </a:r>
            <a:r>
              <a:rPr lang="en-US" sz="2800" b="1" dirty="0">
                <a:effectLst>
                  <a:glow rad="292100">
                    <a:srgbClr val="000000"/>
                  </a:glow>
                </a:effectLst>
                <a:latin typeface="Arial" charset="0"/>
                <a:ea typeface="ＭＳ Ｐゴシック" charset="0"/>
                <a:cs typeface="ＭＳ Ｐゴシック" charset="0"/>
              </a:rPr>
              <a:t> (cf. </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NET)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"We know that no one who is born of God </a:t>
            </a:r>
            <a:r>
              <a:rPr lang="en-US" sz="2800" b="1" dirty="0">
                <a:solidFill>
                  <a:srgbClr val="FFFF00"/>
                </a:solidFill>
                <a:effectLst>
                  <a:glow rad="292100">
                    <a:srgbClr val="000000"/>
                  </a:glow>
                </a:effectLst>
                <a:latin typeface="Arial" charset="0"/>
                <a:ea typeface="ＭＳ Ｐゴシック" charset="0"/>
                <a:cs typeface="ＭＳ Ｐゴシック" charset="0"/>
              </a:rPr>
              <a:t>sins</a:t>
            </a:r>
            <a:r>
              <a:rPr lang="en-US" sz="2800" b="1" dirty="0">
                <a:effectLst>
                  <a:glow rad="292100">
                    <a:srgbClr val="000000"/>
                  </a:glow>
                </a:effectLst>
                <a:latin typeface="Arial" charset="0"/>
                <a:ea typeface="ＭＳ Ｐゴシック" charset="0"/>
                <a:cs typeface="ＭＳ Ｐゴシック" charset="0"/>
              </a:rPr>
              <a:t>; but He who was born of God keeps him, and the evil one does not touch him</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Absolute</a:t>
            </a:r>
          </a:p>
        </p:txBody>
      </p:sp>
    </p:spTree>
    <p:extLst>
      <p:ext uri="{BB962C8B-B14F-4D97-AF65-F5344CB8AC3E}">
        <p14:creationId xmlns:p14="http://schemas.microsoft.com/office/powerpoint/2010/main" val="352281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Victory over the world system (5:4-5)</a:t>
            </a:r>
          </a:p>
          <a:p>
            <a:pPr>
              <a:defRPr/>
            </a:pPr>
            <a:r>
              <a:rPr lang="en-US" sz="4000" b="1" kern="0" dirty="0">
                <a:effectLst>
                  <a:glow rad="127000">
                    <a:schemeClr val="tx1"/>
                  </a:glow>
                </a:effectLst>
                <a:latin typeface="Arial" charset="0"/>
                <a:ea typeface="ＭＳ Ｐゴシック" charset="0"/>
                <a:cs typeface="ＭＳ Ｐゴシック" charset="0"/>
              </a:rPr>
              <a:t>Assurance of salvation (5:6-13)</a:t>
            </a:r>
          </a:p>
          <a:p>
            <a:pPr>
              <a:defRPr/>
            </a:pPr>
            <a:r>
              <a:rPr lang="en-US" sz="4000" b="1" kern="0" dirty="0">
                <a:effectLst>
                  <a:glow rad="127000">
                    <a:schemeClr val="tx1"/>
                  </a:glow>
                </a:effectLst>
                <a:latin typeface="Arial" charset="0"/>
                <a:ea typeface="ＭＳ Ｐゴシック" charset="0"/>
                <a:cs typeface="ＭＳ Ｐゴシック" charset="0"/>
              </a:rPr>
              <a:t>Guidance in prayer (5:14-17)</a:t>
            </a:r>
          </a:p>
          <a:p>
            <a:pPr>
              <a:defRPr/>
            </a:pPr>
            <a:r>
              <a:rPr lang="en-US" sz="4000" b="1" kern="0" dirty="0">
                <a:effectLst>
                  <a:glow rad="127000">
                    <a:schemeClr val="tx1"/>
                  </a:glow>
                </a:effectLst>
                <a:latin typeface="Arial" charset="0"/>
                <a:ea typeface="ＭＳ Ｐゴシック" charset="0"/>
                <a:cs typeface="ＭＳ Ｐゴシック" charset="0"/>
              </a:rPr>
              <a:t>Freedom from habitual sin (5:18-20)</a:t>
            </a:r>
          </a:p>
          <a:p>
            <a:pPr>
              <a:defRPr/>
            </a:pPr>
            <a:r>
              <a:rPr lang="en-US" sz="4000" b="1" kern="0" dirty="0">
                <a:solidFill>
                  <a:srgbClr val="FFFF00"/>
                </a:solidFill>
                <a:effectLst>
                  <a:glow rad="127000">
                    <a:schemeClr val="tx1"/>
                  </a:glow>
                </a:effectLst>
                <a:latin typeface="Arial" charset="0"/>
                <a:ea typeface="ＭＳ Ｐゴシック" charset="0"/>
                <a:cs typeface="ＭＳ Ｐゴシック" charset="0"/>
              </a:rPr>
              <a:t>Fidelity to God by avoiding idolatry (5:21)</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III. Realize that obedience produces what you really </a:t>
            </a:r>
            <a:r>
              <a:rPr lang="en-US" sz="4000" b="1" kern="0" dirty="0">
                <a:solidFill>
                  <a:srgbClr val="FFFF00"/>
                </a:solidFill>
                <a:effectLst>
                  <a:glow rad="127000">
                    <a:schemeClr val="tx1"/>
                  </a:glow>
                </a:effectLst>
                <a:latin typeface="Arial" charset="0"/>
                <a:ea typeface="ＭＳ Ｐゴシック" charset="0"/>
                <a:cs typeface="ＭＳ Ｐゴシック" charset="0"/>
              </a:rPr>
              <a:t>need</a:t>
            </a:r>
            <a:r>
              <a:rPr lang="en-US" sz="4000" b="1" kern="0" dirty="0">
                <a:effectLst>
                  <a:glow rad="127000">
                    <a:schemeClr val="tx1"/>
                  </a:glow>
                </a:effectLst>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188455222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89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 Box 3"/>
          <p:cNvSpPr txBox="1">
            <a:spLocks noChangeArrowheads="1"/>
          </p:cNvSpPr>
          <p:nvPr/>
        </p:nvSpPr>
        <p:spPr bwMode="auto">
          <a:xfrm>
            <a:off x="4572000" y="44450"/>
            <a:ext cx="4392613" cy="13239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"Keep yourself from idols"</a:t>
            </a:r>
          </a:p>
        </p:txBody>
      </p:sp>
      <p:sp>
        <p:nvSpPr>
          <p:cNvPr id="5" name="Title 4"/>
          <p:cNvSpPr>
            <a:spLocks noGrp="1"/>
          </p:cNvSpPr>
          <p:nvPr>
            <p:ph type="title" idx="4294967295"/>
          </p:nvPr>
        </p:nvSpPr>
        <p:spPr>
          <a:xfrm>
            <a:off x="5105400" y="6229350"/>
            <a:ext cx="3810000" cy="584200"/>
          </a:xfrm>
        </p:spPr>
        <p:txBody>
          <a:bodyPr>
            <a:spAutoFit/>
          </a:bodyPr>
          <a:lstStyle/>
          <a:p>
            <a:pPr algn="l" eaLnBrk="1" hangingPunct="1">
              <a:spcBef>
                <a:spcPct val="50000"/>
              </a:spcBef>
              <a:defRPr/>
            </a:pPr>
            <a:r>
              <a:rPr lang="en-US" sz="32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1 John 5:21 (NIV)</a:t>
            </a:r>
          </a:p>
        </p:txBody>
      </p:sp>
      <p:pic>
        <p:nvPicPr>
          <p:cNvPr id="466949"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5600" y="1916113"/>
            <a:ext cx="2728913" cy="376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6463" y="3705225"/>
            <a:ext cx="3959225"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427538" y="1341438"/>
            <a:ext cx="450215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children, keep away from anything that might take God’s place in your hearts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5:21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65538" name="Picture 2">
            <a:extLst>
              <a:ext uri="{FF2B5EF4-FFF2-40B4-BE49-F238E27FC236}">
                <a16:creationId xmlns:a16="http://schemas.microsoft.com/office/drawing/2014/main" id="{2BB82571-5747-1C44-B4E7-9652D736F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4" y="2276872"/>
            <a:ext cx="9166820" cy="458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13467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384"/>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CAN YOU…</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42724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AVOID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STRAYING</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…INTO FALSE TEACHING?</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557834"/>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Obey</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commands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4716016" y="557834"/>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Love</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others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(3:1–5:3 )</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0" y="4587488"/>
            <a:ext cx="914400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Realize that obedience produces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you really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need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(5:4-21)</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478260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p:bldP spid="10" grpId="0" animBg="1"/>
      <p:bldP spid="11" grpId="0"/>
      <p:bldP spid="1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5400" b="1" i="1" dirty="0">
                <a:effectLst>
                  <a:glow rad="127000">
                    <a:schemeClr val="tx1"/>
                  </a:glow>
                </a:effectLst>
                <a:latin typeface="Arial" charset="0"/>
                <a:ea typeface="ＭＳ Ｐゴシック" charset="0"/>
                <a:cs typeface="ＭＳ Ｐゴシック" charset="0"/>
              </a:rPr>
              <a:t>Main Idea of the Letter</a:t>
            </a: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Obey God and love others and you’ll have what you really need instead of false teaching.</a:t>
            </a: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67682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Application</a:t>
            </a:r>
            <a:endParaRPr lang="en-US" sz="2000">
              <a:solidFill>
                <a:schemeClr val="bg1"/>
              </a:solidFill>
              <a:latin typeface="Arial" charset="0"/>
              <a:ea typeface="宋体" charset="0"/>
              <a:cs typeface="宋体" charset="0"/>
            </a:endParaRPr>
          </a:p>
        </p:txBody>
      </p:sp>
      <p:sp>
        <p:nvSpPr>
          <p:cNvPr id="468995" name="Text Box 3"/>
          <p:cNvSpPr txBox="1">
            <a:spLocks noChangeArrowheads="1"/>
          </p:cNvSpPr>
          <p:nvPr/>
        </p:nvSpPr>
        <p:spPr bwMode="auto">
          <a:xfrm>
            <a:off x="8416925" y="4445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290</a:t>
            </a: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0075" y="4648200"/>
            <a:ext cx="219392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7" name="Text Box 7"/>
          <p:cNvSpPr txBox="1">
            <a:spLocks noChangeArrowheads="1"/>
          </p:cNvSpPr>
          <p:nvPr/>
        </p:nvSpPr>
        <p:spPr bwMode="auto">
          <a:xfrm>
            <a:off x="0" y="908050"/>
            <a:ext cx="8915400" cy="304641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indent="-454025" algn="ctr" eaLnBrk="1" hangingPunct="1">
              <a:buFont typeface="Wingdings" charset="0"/>
              <a:buChar char="Ø"/>
              <a:defRPr/>
            </a:pPr>
            <a:r>
              <a:rPr lang="en-US" altLang="zh-CN" sz="3200" b="1" dirty="0">
                <a:solidFill>
                  <a:srgbClr val="FFFF00"/>
                </a:solidFill>
                <a:effectLst>
                  <a:outerShdw blurRad="38100" dist="38100" dir="2700000" algn="tl">
                    <a:srgbClr val="000000">
                      <a:alpha val="43137"/>
                    </a:srgbClr>
                  </a:outerShdw>
                </a:effectLst>
                <a:latin typeface="Arial" charset="0"/>
                <a:cs typeface="宋体" charset="0"/>
              </a:rPr>
              <a:t>How</a:t>
            </a:r>
            <a:r>
              <a:rPr lang="en-US" altLang="zh-CN" sz="3200" b="1" dirty="0">
                <a:solidFill>
                  <a:schemeClr val="accent3"/>
                </a:solidFill>
                <a:effectLst>
                  <a:outerShdw blurRad="38100" dist="38100" dir="2700000" algn="tl">
                    <a:srgbClr val="000000">
                      <a:alpha val="43137"/>
                    </a:srgbClr>
                  </a:outerShdw>
                </a:effectLst>
                <a:latin typeface="Arial" charset="0"/>
                <a:cs typeface="宋体" charset="0"/>
              </a:rPr>
              <a:t> can you </a:t>
            </a:r>
            <a:r>
              <a:rPr lang="en-US" altLang="zh-CN" sz="3200" b="1" dirty="0">
                <a:solidFill>
                  <a:srgbClr val="FFFF00"/>
                </a:solidFill>
                <a:effectLst>
                  <a:outerShdw blurRad="38100" dist="38100" dir="2700000" algn="tl">
                    <a:srgbClr val="000000">
                      <a:alpha val="43137"/>
                    </a:srgbClr>
                  </a:outerShdw>
                </a:effectLst>
                <a:latin typeface="Arial" charset="0"/>
                <a:cs typeface="宋体" charset="0"/>
              </a:rPr>
              <a:t>show love</a:t>
            </a:r>
            <a:r>
              <a:rPr lang="en-US" altLang="zh-CN" sz="3200" b="1" dirty="0">
                <a:solidFill>
                  <a:schemeClr val="accent3"/>
                </a:solidFill>
                <a:effectLst>
                  <a:outerShdw blurRad="38100" dist="38100" dir="2700000" algn="tl">
                    <a:srgbClr val="000000">
                      <a:alpha val="43137"/>
                    </a:srgbClr>
                  </a:outerShdw>
                </a:effectLst>
                <a:latin typeface="Arial" charset="0"/>
                <a:cs typeface="宋体" charset="0"/>
              </a:rPr>
              <a:t> to another believer so that heresy might be thwarted?</a:t>
            </a:r>
          </a:p>
          <a:p>
            <a:pPr marL="454025" indent="-454025" algn="ctr" eaLnBrk="1" hangingPunct="1">
              <a:buFont typeface="Wingdings" charset="0"/>
              <a:buNone/>
              <a:defRPr/>
            </a:pPr>
            <a:endParaRPr lang="en-US" altLang="zh-CN" sz="3200" b="1" dirty="0">
              <a:solidFill>
                <a:schemeClr val="accent3"/>
              </a:solidFill>
              <a:effectLst>
                <a:outerShdw blurRad="38100" dist="38100" dir="2700000" algn="tl">
                  <a:srgbClr val="000000">
                    <a:alpha val="43137"/>
                  </a:srgbClr>
                </a:outerShdw>
              </a:effectLst>
              <a:latin typeface="Arial" charset="0"/>
              <a:cs typeface="宋体" charset="0"/>
            </a:endParaRPr>
          </a:p>
          <a:p>
            <a:pPr marL="454025" indent="-454025" algn="ctr" eaLnBrk="1" hangingPunct="1">
              <a:buFont typeface="Wingdings" charset="0"/>
              <a:buChar char="Ø"/>
              <a:defRPr/>
            </a:pPr>
            <a:r>
              <a:rPr lang="en-US" altLang="zh-CN" sz="3200" b="1" dirty="0">
                <a:solidFill>
                  <a:srgbClr val="FFFF00"/>
                </a:solidFill>
                <a:effectLst>
                  <a:outerShdw blurRad="38100" dist="38100" dir="2700000" algn="tl">
                    <a:srgbClr val="000000">
                      <a:alpha val="43137"/>
                    </a:srgbClr>
                  </a:outerShdw>
                </a:effectLst>
                <a:latin typeface="Arial" charset="0"/>
                <a:cs typeface="宋体" charset="0"/>
              </a:rPr>
              <a:t>Whom</a:t>
            </a:r>
            <a:r>
              <a:rPr lang="en-US" altLang="zh-CN" sz="3200" b="1" dirty="0">
                <a:solidFill>
                  <a:schemeClr val="accent3"/>
                </a:solidFill>
                <a:effectLst>
                  <a:outerShdw blurRad="38100" dist="38100" dir="2700000" algn="tl">
                    <a:srgbClr val="000000">
                      <a:alpha val="43137"/>
                    </a:srgbClr>
                  </a:outerShdw>
                </a:effectLst>
                <a:latin typeface="Arial" charset="0"/>
                <a:cs typeface="宋体" charset="0"/>
              </a:rPr>
              <a:t> do you know that </a:t>
            </a:r>
            <a:r>
              <a:rPr lang="en-US" altLang="zh-CN" sz="3200" b="1" dirty="0">
                <a:solidFill>
                  <a:srgbClr val="FFFF00"/>
                </a:solidFill>
                <a:effectLst>
                  <a:outerShdw blurRad="38100" dist="38100" dir="2700000" algn="tl">
                    <a:srgbClr val="000000">
                      <a:alpha val="43137"/>
                    </a:srgbClr>
                  </a:outerShdw>
                </a:effectLst>
                <a:latin typeface="Arial" charset="0"/>
                <a:cs typeface="宋体" charset="0"/>
              </a:rPr>
              <a:t>needs</a:t>
            </a:r>
            <a:r>
              <a:rPr lang="en-US" altLang="zh-CN" sz="3200" b="1" dirty="0">
                <a:solidFill>
                  <a:schemeClr val="accent3"/>
                </a:solidFill>
                <a:effectLst>
                  <a:outerShdw blurRad="38100" dist="38100" dir="2700000" algn="tl">
                    <a:srgbClr val="000000">
                      <a:alpha val="43137"/>
                    </a:srgbClr>
                  </a:outerShdw>
                </a:effectLst>
                <a:latin typeface="Arial" charset="0"/>
                <a:cs typeface="宋体" charset="0"/>
              </a:rPr>
              <a:t> to see Christian love shown in order to turn from false teaching?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607">
                                            <p:txEl>
                                              <p:pRg st="0" end="0"/>
                                            </p:txEl>
                                          </p:spTgt>
                                        </p:tgtEl>
                                        <p:attrNameLst>
                                          <p:attrName>style.visibility</p:attrName>
                                        </p:attrNameLst>
                                      </p:cBhvr>
                                      <p:to>
                                        <p:strVal val="visible"/>
                                      </p:to>
                                    </p:set>
                                    <p:anim calcmode="lin" valueType="num">
                                      <p:cBhvr additive="base">
                                        <p:cTn id="7" dur="500" fill="hold"/>
                                        <p:tgtEl>
                                          <p:spTgt spid="256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5607">
                                            <p:txEl>
                                              <p:pRg st="2" end="2"/>
                                            </p:txEl>
                                          </p:spTgt>
                                        </p:tgtEl>
                                        <p:attrNameLst>
                                          <p:attrName>style.visibility</p:attrName>
                                        </p:attrNameLst>
                                      </p:cBhvr>
                                      <p:to>
                                        <p:strVal val="visible"/>
                                      </p:to>
                                    </p:set>
                                    <p:anim calcmode="lin" valueType="num">
                                      <p:cBhvr additive="base">
                                        <p:cTn id="13" dur="500" fill="hold"/>
                                        <p:tgtEl>
                                          <p:spTgt spid="256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1152529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7839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9721</TotalTime>
  <Words>7311</Words>
  <Application>Microsoft Macintosh PowerPoint</Application>
  <PresentationFormat>On-screen Show (4:3)</PresentationFormat>
  <Paragraphs>709</Paragraphs>
  <Slides>99</Slides>
  <Notes>93</Notes>
  <HiddenSlides>0</HiddenSlides>
  <MMClips>0</MMClips>
  <ScaleCrop>false</ScaleCrop>
  <HeadingPairs>
    <vt:vector size="6" baseType="variant">
      <vt:variant>
        <vt:lpstr>Fonts Used</vt:lpstr>
      </vt:variant>
      <vt:variant>
        <vt:i4>12</vt:i4>
      </vt:variant>
      <vt:variant>
        <vt:lpstr>Theme</vt:lpstr>
      </vt:variant>
      <vt:variant>
        <vt:i4>19</vt:i4>
      </vt:variant>
      <vt:variant>
        <vt:lpstr>Slide Titles</vt:lpstr>
      </vt:variant>
      <vt:variant>
        <vt:i4>99</vt:i4>
      </vt:variant>
    </vt:vector>
  </HeadingPairs>
  <TitlesOfParts>
    <vt:vector size="130" baseType="lpstr">
      <vt:lpstr>Aril</vt:lpstr>
      <vt:lpstr>Arial</vt:lpstr>
      <vt:lpstr>Arial Narrow</vt:lpstr>
      <vt:lpstr>Bradley Hand ITC TT-Bold</vt:lpstr>
      <vt:lpstr>Calibri</vt:lpstr>
      <vt:lpstr>Chalkboard SE Bold</vt:lpstr>
      <vt:lpstr>Chalkduster</vt:lpstr>
      <vt:lpstr>Comic Sans MS</vt:lpstr>
      <vt:lpstr>Helvetica</vt:lpstr>
      <vt:lpstr>Tahoma</vt:lpstr>
      <vt:lpstr>Times New Roman</vt:lpstr>
      <vt:lpstr>Wingdings</vt:lpstr>
      <vt:lpstr>Capsules</vt:lpstr>
      <vt:lpstr>Selling a Product or Service</vt:lpstr>
      <vt:lpstr>Default Design</vt:lpstr>
      <vt:lpstr>1_Default Design</vt:lpstr>
      <vt:lpstr>Compass</vt:lpstr>
      <vt:lpstr>Orbit</vt:lpstr>
      <vt:lpstr>1_Dad`s Tie</vt:lpstr>
      <vt:lpstr>Office Theme</vt:lpstr>
      <vt:lpstr>14_Default Design</vt:lpstr>
      <vt:lpstr>8_Default Design</vt:lpstr>
      <vt:lpstr>2_Blank Presentation</vt:lpstr>
      <vt:lpstr>49_Blank Presentation</vt:lpstr>
      <vt:lpstr>Slit</vt:lpstr>
      <vt:lpstr>4_Blank Presentation</vt:lpstr>
      <vt:lpstr>5_Blank Presentation</vt:lpstr>
      <vt:lpstr>Frame</vt:lpstr>
      <vt:lpstr>6_Default Design</vt:lpstr>
      <vt:lpstr>7_Default Design</vt:lpstr>
      <vt:lpstr>50_Blank Presentation</vt:lpstr>
      <vt:lpstr>Be Obedient</vt:lpstr>
      <vt:lpstr>We are sheep.</vt:lpstr>
      <vt:lpstr>Sheep tend to stray.</vt:lpstr>
      <vt:lpstr>Lost sheep get lonely.</vt:lpstr>
      <vt:lpstr>Sheep tend to return.</vt:lpstr>
      <vt:lpstr>But straying has a price.</vt:lpstr>
      <vt:lpstr>GPS Tracking Shows How Much Wolf Packs Avoid Each Other’s Range</vt:lpstr>
      <vt:lpstr>Have you strayed?</vt:lpstr>
      <vt:lpstr>How can you avoid straying into false teaching?</vt:lpstr>
      <vt:lpstr>Theme</vt:lpstr>
      <vt:lpstr>Gnosticism: Perplexing Questions</vt:lpstr>
      <vt:lpstr>Essential Components of Gnosticism</vt:lpstr>
      <vt:lpstr>Gnosticism's Concept of Salvation</vt:lpstr>
      <vt:lpstr>Origin/Destination</vt:lpstr>
      <vt:lpstr>NT Overview (General + Key Words)</vt:lpstr>
      <vt:lpstr>Argument</vt:lpstr>
      <vt:lpstr>1 John – Summary Chart</vt:lpstr>
      <vt:lpstr>How can you avoid straying into false teaching?</vt:lpstr>
      <vt:lpstr>HOW CAN YOU…</vt:lpstr>
      <vt:lpstr>Slides on  1 John 1</vt:lpstr>
      <vt:lpstr>I. Obey God’s commands  (1 John 1–2). </vt:lpstr>
      <vt:lpstr>"We proclaim to you the one who existed from the beginning, whom we have heard and seen. We saw him with our own eyes and touched him with our own hands. He is the Word of life"  (1 John 1:1 NLT).</vt:lpstr>
      <vt:lpstr>Gnostics Taught a "Secret Knowledge"</vt:lpstr>
      <vt:lpstr>"This one who is life itself was revealed to us, and we have seen him. And now we testify and proclaim to you that he is the one who is eternal life. He was with the Father, and then he was revealed to us"  (1 John 1:2 NLT).</vt:lpstr>
      <vt:lpstr>"We proclaim to you what we ourselves have actually seen and heard so that you may have fellowship with us. And our fellowship is with the Father and with his Son, Jesus Christ.  4 We are writing these things so that you may fully share our joy"  (1 John 1:3-4 NLT).</vt:lpstr>
      <vt:lpstr>John taught that God showcased Jesus</vt:lpstr>
      <vt:lpstr>God Became Man</vt:lpstr>
      <vt:lpstr>Hebrews 2:14 (NLT)</vt:lpstr>
      <vt:lpstr>I. Obey God’s commands  (1 John 1–2). </vt:lpstr>
      <vt:lpstr>"This is the message we heard from Jesus and now declare to you:  God is light, and there is no darkness in him at all" (1 John 1:5 NLT).</vt:lpstr>
      <vt:lpstr>"So we are lying if we say we have fellowship with God but go on living in spiritual darkness; we are not practicing the truth.</vt:lpstr>
      <vt:lpstr>"If we claim we have no sin, we are only fooling ourselves and not living in the truth"  (1 John 1:8 NLT).</vt:lpstr>
      <vt:lpstr>NT Forgiveness of Sin</vt:lpstr>
      <vt:lpstr>Slides on  1 John 2</vt:lpstr>
      <vt:lpstr>"My dear children, I am writing this to you so that you will not sin. But if anyone does sin, we have an advocate who pleads our case before the Father. He is Jesus Christ, the one who is truly righteous" (1 John 2:1 NLT).</vt:lpstr>
      <vt:lpstr>“Who then will condemn us? No one—for Christ Jesus died for us and was raised to life for us, and he is sitting in the place of honor at God’s right hand, pleading for us.”</vt:lpstr>
      <vt:lpstr>"He himself is the sacrifice that atones for our sins—and not only our sins but the sins of all the world"  (1 John 2:2 NLT).</vt:lpstr>
      <vt:lpstr>I. Obey God’s commands  (1 John 1–2). </vt:lpstr>
      <vt:lpstr>"Do not love the world" (1 John 2:15)</vt:lpstr>
      <vt:lpstr>1 John 2:15 (NIV)</vt:lpstr>
      <vt:lpstr>1 John 2:16-17 (NIV)</vt:lpstr>
      <vt:lpstr>"…for the world and its desires are passing away"  (1 John 2:17a)</vt:lpstr>
      <vt:lpstr>The Things of the World Comparing Some Key Texts</vt:lpstr>
      <vt:lpstr>PowerPoint Presentation</vt:lpstr>
      <vt:lpstr>"Dear children, the last hour is here. You have heard that the Antichrist is coming, and already many such antichrists have appeared. From this we know that the last hour has come.  19 These people left our churches, but they never really belonged with us; otherwise they would have stayed with us. When they left, it proved that they did not belong with us" (1 John 2:18-19 NLT).</vt:lpstr>
      <vt:lpstr>The Anointing of the Spirit</vt:lpstr>
      <vt:lpstr>Ryrie on the Anointing</vt:lpstr>
      <vt:lpstr>Key Verse</vt:lpstr>
      <vt:lpstr>Oprah Winfrey’s Influence</vt:lpstr>
      <vt:lpstr>Oprah Leads Millions Astray</vt:lpstr>
      <vt:lpstr>Oprah Leads Millions Astray</vt:lpstr>
      <vt:lpstr>Oprah Leads Millions Astray</vt:lpstr>
      <vt:lpstr>HOW CAN YOU…</vt:lpstr>
      <vt:lpstr>Slides on  1 John 3</vt:lpstr>
      <vt:lpstr>II. Love others (3:1–5:3). </vt:lpstr>
      <vt:lpstr>How much can a believer sin  (1 John 3:4)?</vt:lpstr>
      <vt:lpstr>How much can a believer sin  (1 John 3:6)?</vt:lpstr>
      <vt:lpstr>Each of the preceding four translations are inconsistent in rendering verses 4 and 6.  But NLT, NAU, and NET all give the habitual sense to verse 6—all but the NIV, that reads, “He who does what is sinful is of the devil…”  BOTTOM LINE:  We sin when we follow Satan rather than God!</vt:lpstr>
      <vt:lpstr>II. Love others (3:1–5:3). </vt:lpstr>
      <vt:lpstr>"This is the message you have heard from the beginning: We should love one another"  (1 John 3:11 NLT).</vt:lpstr>
      <vt:lpstr>Hatred of people is from Satan.</vt:lpstr>
      <vt:lpstr>II. Love others (3:1–5:3). </vt:lpstr>
      <vt:lpstr>"We know what real love is because Jesus gave up his life for us. So we also ought to give up our lives for our brothers and sisters.  17 If someone has enough money to live well and sees a brother or sister in need but shows no compassion—how can God’s love be in that person?" (1 John 3:16-17 NLT).</vt:lpstr>
      <vt:lpstr>"Dear children, let’s not merely say that we love each other; let us show the truth by our actions.  19 Our actions will show that we belong to the truth, so we will be confident when we stand before God.   20 Even if we feel guilty, God is greater than our feelings, and he knows everything" (1 John 3:18-20 NLT).</vt:lpstr>
      <vt:lpstr>II. Love others (3:1–5:3). </vt:lpstr>
      <vt:lpstr>"Dear friends, if we don’t feel guilty, we can come to God with bold confidence"  (1 John 3:21 NLT).</vt:lpstr>
      <vt:lpstr>And we will receive from him whatever we ask because we obey him and do the things that please him"  (1 John 3:22 NLT)."</vt:lpstr>
      <vt:lpstr>"And this is his commandment: We must believe in the name of his Son, Jesus Christ, and love one another, just as he commanded us.  24 Those who obey God’s commandments remain in fellowship with him, and he with them. And we know he lives in us because the Spirit he gave us lives in us"  (1 John 3:23-24 NLT).</vt:lpstr>
      <vt:lpstr>Slides on  1 John 4</vt:lpstr>
      <vt:lpstr>II. Love others (3:1–5:3). </vt:lpstr>
      <vt:lpstr>Test the spirits (4:1)</vt:lpstr>
      <vt:lpstr>"Dear friends, do not believe everyone who claims to speak by the Spirit. You must test them to see if the spirit they have comes from God. For there are many false prophets in the world.  2This is how we know if they have the Spirit of God: If a person claiming to be a prophet acknowledges that Jesus Christ came in a real body, that person has the Spirit of God"  (1 John 4:1-2 NLT).</vt:lpstr>
      <vt:lpstr>"But if someone claims to be a prophet and does not acknowledge the truth about Jesus, that person is not from God. Such a person has the spirit of the Antichrist, which you heard is coming into the world and indeed is already here"  (1 John 4:3 NLT).</vt:lpstr>
      <vt:lpstr>"But you belong to God, my dear children. You have already won a victory over those people, because the Spirit who lives in you is greater than the spirit who lives in the world.   5 Those people belong to this world, so they speak from the world’s viewpoint, and the world listens to them"  (1 John 4:4-5 NLT).</vt:lpstr>
      <vt:lpstr>"But we belong to God, and those who know God listen to us. If they do not belong to God, they do not listen to us. That is how we know if someone has the Spirit of truth or the spirit of deception"  (1 John 4:6 NLT).</vt:lpstr>
      <vt:lpstr>II. Love others (3:1–5:3). </vt:lpstr>
      <vt:lpstr>"Dear friends, let us continue to love one another, for love comes from God. Anyone who loves is a child of God and knows God.  8 But anyone who does not love does not know God, for God is love" (1 John 4:7-8 NLT).</vt:lpstr>
      <vt:lpstr>Slides on  1 John 5</vt:lpstr>
      <vt:lpstr>II. Love others (3:1–5:3). </vt:lpstr>
      <vt:lpstr>"Everyone who believes that Jesus is the Christ has become a child of God. And everyone who loves the Father loves his children, too.  2 We know we love God’s children if we love God and obey his commandments.  3 Loving God means keeping his commandments, and his commandments are not burdensome"  (1 John 5:1-3 NLT).</vt:lpstr>
      <vt:lpstr>HOW CAN YOU…</vt:lpstr>
      <vt:lpstr>— Francis Chan —</vt:lpstr>
      <vt:lpstr>Benefits of Obedience:</vt:lpstr>
      <vt:lpstr>"For every child of God defeats this evil world, and we achieve this victory through our faith.  5 And who can win this battle against the world? Only those who believe that Jesus is the Son of God"  (1 John 5:4-5 NLT).</vt:lpstr>
      <vt:lpstr>Benefits of Obedience:</vt:lpstr>
      <vt:lpstr>God’s Gift (1 John 5:12-13)</vt:lpstr>
      <vt:lpstr>Benefits of Obedience:</vt:lpstr>
      <vt:lpstr>"And we are confident that he hears us whenever we ask for anything that pleases him.  15 And since we know he hears us when we make our requests, we also know that he will give us what we ask for" (1 John 5:14-15 NLT).</vt:lpstr>
      <vt:lpstr>Some sin leads to premature death (1 John 5:16-17 NIV)</vt:lpstr>
      <vt:lpstr>Benefits of Obedience:</vt:lpstr>
      <vt:lpstr>How much can a believer sin  (1 John 5:18)?</vt:lpstr>
      <vt:lpstr>Benefits of Obedience:</vt:lpstr>
      <vt:lpstr>1 John 5:21 (NIV)</vt:lpstr>
      <vt:lpstr>"Dear children, keep away from anything that might take God’s place in your hearts" (1 John 5:21 NLT).</vt:lpstr>
      <vt:lpstr>HOW CAN YOU…</vt:lpstr>
      <vt:lpstr>Main Idea of the Letter</vt:lpstr>
      <vt:lpstr>Application</vt:lpstr>
      <vt:lpstr>Black</vt:lpstr>
      <vt:lpstr>NT Preaching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318</cp:revision>
  <dcterms:created xsi:type="dcterms:W3CDTF">2003-04-19T16:55:33Z</dcterms:created>
  <dcterms:modified xsi:type="dcterms:W3CDTF">2020-01-11T09:48:14Z</dcterms:modified>
</cp:coreProperties>
</file>